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 id="2147484171" r:id="rId2"/>
  </p:sldMasterIdLst>
  <p:sldIdLst>
    <p:sldId id="256" r:id="rId3"/>
    <p:sldId id="261" r:id="rId4"/>
    <p:sldId id="262" r:id="rId5"/>
    <p:sldId id="257" r:id="rId6"/>
    <p:sldId id="264" r:id="rId7"/>
    <p:sldId id="260" r:id="rId8"/>
    <p:sldId id="279" r:id="rId9"/>
    <p:sldId id="273" r:id="rId10"/>
    <p:sldId id="282" r:id="rId11"/>
    <p:sldId id="258" r:id="rId12"/>
    <p:sldId id="265" r:id="rId13"/>
    <p:sldId id="267" r:id="rId14"/>
    <p:sldId id="268" r:id="rId15"/>
    <p:sldId id="269" r:id="rId16"/>
    <p:sldId id="270" r:id="rId17"/>
    <p:sldId id="271" r:id="rId18"/>
    <p:sldId id="274" r:id="rId19"/>
    <p:sldId id="277" r:id="rId20"/>
    <p:sldId id="275"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C9DA516-DC15-4316-ABDC-8A3157AA83BE}">
          <p14:sldIdLst>
            <p14:sldId id="256"/>
            <p14:sldId id="261"/>
            <p14:sldId id="262"/>
            <p14:sldId id="257"/>
            <p14:sldId id="264"/>
            <p14:sldId id="260"/>
            <p14:sldId id="279"/>
            <p14:sldId id="273"/>
            <p14:sldId id="282"/>
            <p14:sldId id="258"/>
            <p14:sldId id="265"/>
            <p14:sldId id="267"/>
            <p14:sldId id="268"/>
            <p14:sldId id="269"/>
            <p14:sldId id="270"/>
            <p14:sldId id="271"/>
            <p14:sldId id="274"/>
            <p14:sldId id="277"/>
            <p14:sldId id="2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50" d="100"/>
          <a:sy n="50" d="100"/>
        </p:scale>
        <p:origin x="1494"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TC9990101-IMG05"/>
          <p:cNvPicPr>
            <a:picLocks noChangeAspect="1" noChangeArrowheads="1"/>
          </p:cNvPicPr>
          <p:nvPr/>
        </p:nvPicPr>
        <p:blipFill>
          <a:blip r:embed="rId2" cstate="print"/>
          <a:stretch>
            <a:fillRect/>
          </a:stretch>
        </p:blipFill>
        <p:spPr bwMode="auto">
          <a:xfrm>
            <a:off x="0" y="0"/>
            <a:ext cx="11176000" cy="6157976"/>
          </a:xfrm>
          <a:prstGeom prst="rect">
            <a:avLst/>
          </a:prstGeom>
          <a:noFill/>
          <a:ln>
            <a:noFill/>
          </a:ln>
        </p:spPr>
      </p:pic>
      <p:sp>
        <p:nvSpPr>
          <p:cNvPr id="8" name="Freeform 7"/>
          <p:cNvSpPr>
            <a:spLocks/>
          </p:cNvSpPr>
          <p:nvPr/>
        </p:nvSpPr>
        <p:spPr bwMode="auto">
          <a:xfrm>
            <a:off x="0" y="4495800"/>
            <a:ext cx="10871200" cy="2362200"/>
          </a:xfrm>
          <a:custGeom>
            <a:avLst/>
            <a:gdLst/>
            <a:ahLst/>
            <a:cxnLst>
              <a:cxn ang="0">
                <a:pos x="2102" y="511"/>
              </a:cxn>
              <a:cxn ang="0">
                <a:pos x="2136" y="47"/>
              </a:cxn>
              <a:cxn ang="0">
                <a:pos x="0" y="211"/>
              </a:cxn>
              <a:cxn ang="0">
                <a:pos x="0" y="511"/>
              </a:cxn>
              <a:cxn ang="0">
                <a:pos x="0" y="1471"/>
              </a:cxn>
              <a:cxn ang="0">
                <a:pos x="1927" y="1471"/>
              </a:cxn>
              <a:cxn ang="0">
                <a:pos x="1939" y="1428"/>
              </a:cxn>
              <a:cxn ang="0">
                <a:pos x="2102" y="511"/>
              </a:cxn>
            </a:cxnLst>
            <a:rect l="0" t="0" r="r" b="b"/>
            <a:pathLst>
              <a:path w="2136" h="1471">
                <a:moveTo>
                  <a:pt x="2102" y="511"/>
                </a:moveTo>
                <a:cubicBezTo>
                  <a:pt x="2118" y="354"/>
                  <a:pt x="2129" y="199"/>
                  <a:pt x="2136" y="47"/>
                </a:cubicBezTo>
                <a:cubicBezTo>
                  <a:pt x="1803" y="0"/>
                  <a:pt x="976" y="63"/>
                  <a:pt x="0" y="211"/>
                </a:cubicBezTo>
                <a:cubicBezTo>
                  <a:pt x="0" y="511"/>
                  <a:pt x="0" y="511"/>
                  <a:pt x="0" y="511"/>
                </a:cubicBezTo>
                <a:cubicBezTo>
                  <a:pt x="0" y="1471"/>
                  <a:pt x="0" y="1471"/>
                  <a:pt x="0" y="1471"/>
                </a:cubicBezTo>
                <a:cubicBezTo>
                  <a:pt x="1927" y="1471"/>
                  <a:pt x="1927" y="1471"/>
                  <a:pt x="1927" y="1471"/>
                </a:cubicBezTo>
                <a:cubicBezTo>
                  <a:pt x="1931" y="1457"/>
                  <a:pt x="1935" y="1443"/>
                  <a:pt x="1939" y="1428"/>
                </a:cubicBezTo>
                <a:cubicBezTo>
                  <a:pt x="2019" y="1131"/>
                  <a:pt x="2071" y="819"/>
                  <a:pt x="2102" y="511"/>
                </a:cubicBezTo>
                <a:close/>
              </a:path>
            </a:pathLst>
          </a:custGeom>
          <a:solidFill>
            <a:schemeClr val="accent4"/>
          </a:solidFill>
          <a:ln w="9525">
            <a:noFill/>
            <a:round/>
            <a:headEnd/>
            <a:tailEnd/>
          </a:ln>
          <a:effectLst/>
        </p:spPr>
        <p:txBody>
          <a:bodyPr/>
          <a:lstStyle/>
          <a:p>
            <a:pPr fontAlgn="auto">
              <a:spcBef>
                <a:spcPts val="0"/>
              </a:spcBef>
              <a:spcAft>
                <a:spcPts val="0"/>
              </a:spcAft>
              <a:defRPr/>
            </a:pPr>
            <a:endParaRPr lang="en-US" sz="1800">
              <a:latin typeface="+mn-lt"/>
            </a:endParaRPr>
          </a:p>
        </p:txBody>
      </p:sp>
      <p:sp>
        <p:nvSpPr>
          <p:cNvPr id="9" name="Freeform 8"/>
          <p:cNvSpPr>
            <a:spLocks/>
          </p:cNvSpPr>
          <p:nvPr/>
        </p:nvSpPr>
        <p:spPr bwMode="auto">
          <a:xfrm>
            <a:off x="9791701" y="0"/>
            <a:ext cx="2400300" cy="6858000"/>
          </a:xfrm>
          <a:custGeom>
            <a:avLst/>
            <a:gdLst/>
            <a:ahLst/>
            <a:cxnLst>
              <a:cxn ang="0">
                <a:pos x="502" y="0"/>
              </a:cxn>
              <a:cxn ang="0">
                <a:pos x="93" y="0"/>
              </a:cxn>
              <a:cxn ang="0">
                <a:pos x="0" y="3168"/>
              </a:cxn>
              <a:cxn ang="0">
                <a:pos x="502" y="3168"/>
              </a:cxn>
              <a:cxn ang="0">
                <a:pos x="502" y="0"/>
              </a:cxn>
            </a:cxnLst>
            <a:rect l="0" t="0" r="r" b="b"/>
            <a:pathLst>
              <a:path w="502" h="3168">
                <a:moveTo>
                  <a:pt x="502" y="0"/>
                </a:moveTo>
                <a:cubicBezTo>
                  <a:pt x="93" y="0"/>
                  <a:pt x="93" y="0"/>
                  <a:pt x="93" y="0"/>
                </a:cubicBezTo>
                <a:cubicBezTo>
                  <a:pt x="146" y="383"/>
                  <a:pt x="323" y="1900"/>
                  <a:pt x="0" y="3168"/>
                </a:cubicBezTo>
                <a:cubicBezTo>
                  <a:pt x="502" y="3168"/>
                  <a:pt x="502" y="3168"/>
                  <a:pt x="502" y="3168"/>
                </a:cubicBezTo>
                <a:lnTo>
                  <a:pt x="502" y="0"/>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sz="1800">
              <a:latin typeface="+mn-lt"/>
            </a:endParaRPr>
          </a:p>
        </p:txBody>
      </p:sp>
      <p:sp>
        <p:nvSpPr>
          <p:cNvPr id="2" name="Title 1"/>
          <p:cNvSpPr>
            <a:spLocks noGrp="1"/>
          </p:cNvSpPr>
          <p:nvPr>
            <p:ph type="ctrTitle" hasCustomPrompt="1"/>
          </p:nvPr>
        </p:nvSpPr>
        <p:spPr>
          <a:xfrm>
            <a:off x="914400" y="5181600"/>
            <a:ext cx="8534400" cy="685800"/>
          </a:xfrm>
        </p:spPr>
        <p:txBody>
          <a:bodyPr>
            <a:noAutofit/>
          </a:bodyPr>
          <a:lstStyle>
            <a:lvl1pPr>
              <a:defRPr sz="4000">
                <a:solidFill>
                  <a:schemeClr val="bg1"/>
                </a:solidFill>
              </a:defRPr>
            </a:lvl1pPr>
          </a:lstStyle>
          <a:p>
            <a:r>
              <a:rPr lang="en-US"/>
              <a:t>Title of the Presentation</a:t>
            </a:r>
          </a:p>
        </p:txBody>
      </p:sp>
      <p:sp>
        <p:nvSpPr>
          <p:cNvPr id="3" name="Subtitle 2"/>
          <p:cNvSpPr>
            <a:spLocks noGrp="1"/>
          </p:cNvSpPr>
          <p:nvPr>
            <p:ph type="subTitle" idx="1" hasCustomPrompt="1"/>
          </p:nvPr>
        </p:nvSpPr>
        <p:spPr>
          <a:xfrm>
            <a:off x="914400" y="5867400"/>
            <a:ext cx="8534400" cy="457200"/>
          </a:xfrm>
        </p:spPr>
        <p:txBody>
          <a:bodyPr>
            <a:normAutofit/>
          </a:bodyPr>
          <a:lstStyle>
            <a:lvl1pPr marL="0" indent="0" algn="l">
              <a:spcBef>
                <a:spcPts val="0"/>
              </a:spcBef>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the presentation</a:t>
            </a:r>
          </a:p>
        </p:txBody>
      </p:sp>
    </p:spTree>
    <p:extLst>
      <p:ext uri="{BB962C8B-B14F-4D97-AF65-F5344CB8AC3E}">
        <p14:creationId xmlns:p14="http://schemas.microsoft.com/office/powerpoint/2010/main" val="192424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39CCBAF2-B152-4372-A7EA-AC76B5E1F51A}"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34477-8A80-4D93-BDA2-EDB19D161AC1}"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02B9795-92DC-40DC-A1CA-9A4B349D7824}" type="datetimeFigureOut">
              <a:rPr lang="en-US" smtClean="0"/>
              <a:t>7/7/2021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FF54DE5-C571-48E8-A5BC-B369434E2F44}"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FF54DE5-C571-48E8-A5BC-B369434E2F4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8D7E02-BCB8-4D50-A234-369438C08659}" type="datetimeFigureOut">
              <a:rPr lang="en-US" smtClean="0"/>
              <a:t>7/7/2021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9334477-8A80-4D93-BDA2-EDB19D161AC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FF54DE5-C571-48E8-A5BC-B369434E2F44}"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2B9795-92DC-40DC-A1CA-9A4B349D7824}" type="datetimeFigureOut">
              <a:rPr lang="en-US" smtClean="0"/>
              <a:t>7/7/2021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0FF54DE5-C571-48E8-A5BC-B369434E2F44}"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402B9795-92DC-40DC-A1CA-9A4B349D7824}" type="datetimeFigureOut">
              <a:rPr lang="en-US" smtClean="0"/>
              <a:t>7/7/2021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2B9795-92DC-40DC-A1CA-9A4B349D782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0FF54DE5-C571-48E8-A5BC-B369434E2F44}"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2B9795-92DC-40DC-A1CA-9A4B349D7824}"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Text and Photo">
    <p:spTree>
      <p:nvGrpSpPr>
        <p:cNvPr id="1" name=""/>
        <p:cNvGrpSpPr/>
        <p:nvPr/>
      </p:nvGrpSpPr>
      <p:grpSpPr>
        <a:xfrm>
          <a:off x="0" y="0"/>
          <a:ext cx="0" cy="0"/>
          <a:chOff x="0" y="0"/>
          <a:chExt cx="0" cy="0"/>
        </a:xfrm>
      </p:grpSpPr>
      <p:grpSp>
        <p:nvGrpSpPr>
          <p:cNvPr id="10" name="Group 3"/>
          <p:cNvGrpSpPr>
            <a:grpSpLocks/>
          </p:cNvGrpSpPr>
          <p:nvPr/>
        </p:nvGrpSpPr>
        <p:grpSpPr bwMode="auto">
          <a:xfrm>
            <a:off x="1" y="0"/>
            <a:ext cx="1976967" cy="6858000"/>
            <a:chOff x="103279934" y="105155999"/>
            <a:chExt cx="1235004" cy="5715001"/>
          </a:xfrm>
        </p:grpSpPr>
        <p:sp>
          <p:nvSpPr>
            <p:cNvPr id="11"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sz="1800">
                <a:latin typeface="+mn-lt"/>
              </a:endParaRPr>
            </a:p>
          </p:txBody>
        </p:sp>
        <p:grpSp>
          <p:nvGrpSpPr>
            <p:cNvPr id="12" name="Group 5"/>
            <p:cNvGrpSpPr>
              <a:grpSpLocks/>
            </p:cNvGrpSpPr>
            <p:nvPr/>
          </p:nvGrpSpPr>
          <p:grpSpPr bwMode="auto">
            <a:xfrm>
              <a:off x="103615774" y="105155999"/>
              <a:ext cx="899146" cy="5715001"/>
              <a:chOff x="102932440" y="105155999"/>
              <a:chExt cx="1582498" cy="10058401"/>
            </a:xfrm>
          </p:grpSpPr>
          <p:sp>
            <p:nvSpPr>
              <p:cNvPr id="13"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4"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5"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6"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7"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grpSp>
      </p:grpSp>
      <p:sp>
        <p:nvSpPr>
          <p:cNvPr id="2" name="Title 1"/>
          <p:cNvSpPr>
            <a:spLocks noGrp="1"/>
          </p:cNvSpPr>
          <p:nvPr>
            <p:ph type="title" hasCustomPrompt="1"/>
          </p:nvPr>
        </p:nvSpPr>
        <p:spPr>
          <a:xfrm>
            <a:off x="1828800" y="457200"/>
            <a:ext cx="8534400" cy="685800"/>
          </a:xfrm>
        </p:spPr>
        <p:txBody>
          <a:bodyPr>
            <a:normAutofit/>
          </a:bodyPr>
          <a:lstStyle>
            <a:lvl1pPr>
              <a:defRPr sz="3600">
                <a:solidFill>
                  <a:schemeClr val="bg1"/>
                </a:solidFill>
              </a:defRPr>
            </a:lvl1pPr>
          </a:lstStyle>
          <a:p>
            <a:r>
              <a:rPr lang="en-US"/>
              <a:t>Content Page with Text and Photo</a:t>
            </a:r>
          </a:p>
        </p:txBody>
      </p:sp>
      <p:sp>
        <p:nvSpPr>
          <p:cNvPr id="3" name="Content Placeholder 2"/>
          <p:cNvSpPr>
            <a:spLocks noGrp="1"/>
          </p:cNvSpPr>
          <p:nvPr>
            <p:ph sz="half" idx="1"/>
          </p:nvPr>
        </p:nvSpPr>
        <p:spPr>
          <a:xfrm>
            <a:off x="1828800" y="1828800"/>
            <a:ext cx="4876800" cy="46482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2"/>
          <p:cNvSpPr>
            <a:spLocks noGrp="1"/>
          </p:cNvSpPr>
          <p:nvPr>
            <p:ph type="pic" idx="10"/>
          </p:nvPr>
        </p:nvSpPr>
        <p:spPr>
          <a:xfrm>
            <a:off x="7315200" y="1828800"/>
            <a:ext cx="4165600" cy="46482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Subtitle 2"/>
          <p:cNvSpPr>
            <a:spLocks noGrp="1"/>
          </p:cNvSpPr>
          <p:nvPr>
            <p:ph type="subTitle" idx="11" hasCustomPrompt="1"/>
          </p:nvPr>
        </p:nvSpPr>
        <p:spPr>
          <a:xfrm>
            <a:off x="1828800" y="1143000"/>
            <a:ext cx="8534400" cy="457200"/>
          </a:xfrm>
        </p:spPr>
        <p:txBody>
          <a:bodyPr>
            <a:normAutofit/>
          </a:bodyPr>
          <a:lstStyle>
            <a:lvl1pPr marL="0" indent="0" algn="l">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 with text and photo</a:t>
            </a:r>
          </a:p>
        </p:txBody>
      </p:sp>
    </p:spTree>
    <p:extLst>
      <p:ext uri="{BB962C8B-B14F-4D97-AF65-F5344CB8AC3E}">
        <p14:creationId xmlns:p14="http://schemas.microsoft.com/office/powerpoint/2010/main" val="302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ext and Table">
    <p:spTree>
      <p:nvGrpSpPr>
        <p:cNvPr id="1" name=""/>
        <p:cNvGrpSpPr/>
        <p:nvPr/>
      </p:nvGrpSpPr>
      <p:grpSpPr>
        <a:xfrm>
          <a:off x="0" y="0"/>
          <a:ext cx="0" cy="0"/>
          <a:chOff x="0" y="0"/>
          <a:chExt cx="0" cy="0"/>
        </a:xfrm>
      </p:grpSpPr>
      <p:grpSp>
        <p:nvGrpSpPr>
          <p:cNvPr id="10" name="Group 3"/>
          <p:cNvGrpSpPr>
            <a:grpSpLocks/>
          </p:cNvGrpSpPr>
          <p:nvPr/>
        </p:nvGrpSpPr>
        <p:grpSpPr bwMode="auto">
          <a:xfrm>
            <a:off x="1" y="0"/>
            <a:ext cx="1976967" cy="6858000"/>
            <a:chOff x="103279934" y="105155999"/>
            <a:chExt cx="1235004" cy="5715001"/>
          </a:xfrm>
        </p:grpSpPr>
        <p:sp>
          <p:nvSpPr>
            <p:cNvPr id="11"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sz="1800">
                <a:latin typeface="+mn-lt"/>
              </a:endParaRPr>
            </a:p>
          </p:txBody>
        </p:sp>
        <p:grpSp>
          <p:nvGrpSpPr>
            <p:cNvPr id="12" name="Group 5"/>
            <p:cNvGrpSpPr>
              <a:grpSpLocks/>
            </p:cNvGrpSpPr>
            <p:nvPr/>
          </p:nvGrpSpPr>
          <p:grpSpPr bwMode="auto">
            <a:xfrm>
              <a:off x="103615774" y="105155999"/>
              <a:ext cx="899146" cy="5715001"/>
              <a:chOff x="102932440" y="105155999"/>
              <a:chExt cx="1582498" cy="10058401"/>
            </a:xfrm>
          </p:grpSpPr>
          <p:sp>
            <p:nvSpPr>
              <p:cNvPr id="13"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4"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5"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6"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7"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grpSp>
      </p:grpSp>
      <p:sp>
        <p:nvSpPr>
          <p:cNvPr id="3" name="Content Placeholder 2"/>
          <p:cNvSpPr>
            <a:spLocks noGrp="1"/>
          </p:cNvSpPr>
          <p:nvPr>
            <p:ph idx="1"/>
          </p:nvPr>
        </p:nvSpPr>
        <p:spPr>
          <a:xfrm>
            <a:off x="1828800" y="1828800"/>
            <a:ext cx="9753600" cy="4648200"/>
          </a:xfrm>
        </p:spPr>
        <p:txBody>
          <a:bodyP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1828800" y="457200"/>
            <a:ext cx="8534400" cy="685800"/>
          </a:xfrm>
        </p:spPr>
        <p:txBody>
          <a:bodyPr>
            <a:normAutofit/>
          </a:bodyPr>
          <a:lstStyle>
            <a:lvl1pPr>
              <a:defRPr sz="3600">
                <a:solidFill>
                  <a:schemeClr val="accent4"/>
                </a:solidFill>
              </a:defRPr>
            </a:lvl1pPr>
          </a:lstStyle>
          <a:p>
            <a:r>
              <a:rPr lang="en-US"/>
              <a:t>Content Page with Text and Table</a:t>
            </a:r>
          </a:p>
        </p:txBody>
      </p:sp>
      <p:sp>
        <p:nvSpPr>
          <p:cNvPr id="9" name="Subtitle 2"/>
          <p:cNvSpPr>
            <a:spLocks noGrp="1"/>
          </p:cNvSpPr>
          <p:nvPr>
            <p:ph type="subTitle" idx="11" hasCustomPrompt="1"/>
          </p:nvPr>
        </p:nvSpPr>
        <p:spPr>
          <a:xfrm>
            <a:off x="1828800" y="1143000"/>
            <a:ext cx="8534400" cy="457200"/>
          </a:xfrm>
        </p:spPr>
        <p:txBody>
          <a:bodyPr>
            <a:normAutofit/>
          </a:bodyPr>
          <a:lstStyle>
            <a:lvl1pPr marL="0" indent="0" algn="l">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 with text and table</a:t>
            </a:r>
          </a:p>
        </p:txBody>
      </p:sp>
    </p:spTree>
    <p:extLst>
      <p:ext uri="{BB962C8B-B14F-4D97-AF65-F5344CB8AC3E}">
        <p14:creationId xmlns:p14="http://schemas.microsoft.com/office/powerpoint/2010/main" val="284198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CBAF2-B152-4372-A7EA-AC76B5E1F51A}"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34477-8A80-4D93-BDA2-EDB19D161AC1}" type="slidenum">
              <a:rPr lang="en-US" smtClean="0"/>
              <a:t>‹#›</a:t>
            </a:fld>
            <a:endParaRPr lang="en-US"/>
          </a:p>
        </p:txBody>
      </p:sp>
    </p:spTree>
    <p:extLst>
      <p:ext uri="{BB962C8B-B14F-4D97-AF65-F5344CB8AC3E}">
        <p14:creationId xmlns:p14="http://schemas.microsoft.com/office/powerpoint/2010/main" val="21475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CBAF2-B152-4372-A7EA-AC76B5E1F51A}"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34477-8A80-4D93-BDA2-EDB19D161AC1}" type="slidenum">
              <a:rPr lang="en-US" smtClean="0"/>
              <a:t>‹#›</a:t>
            </a:fld>
            <a:endParaRPr lang="en-US"/>
          </a:p>
        </p:txBody>
      </p:sp>
    </p:spTree>
    <p:extLst>
      <p:ext uri="{BB962C8B-B14F-4D97-AF65-F5344CB8AC3E}">
        <p14:creationId xmlns:p14="http://schemas.microsoft.com/office/powerpoint/2010/main" val="181392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7/7/2021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B9334477-8A80-4D93-BDA2-EDB19D161AC1}" type="slidenum">
              <a:rPr lang="en-US" smtClean="0"/>
              <a:t>‹#›</a:t>
            </a:fld>
            <a:endParaRPr lang="en-US"/>
          </a:p>
        </p:txBody>
      </p:sp>
    </p:spTree>
    <p:extLst>
      <p:ext uri="{BB962C8B-B14F-4D97-AF65-F5344CB8AC3E}">
        <p14:creationId xmlns:p14="http://schemas.microsoft.com/office/powerpoint/2010/main" val="93345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02B9795-92DC-40DC-A1CA-9A4B349D7824}" type="datetimeFigureOut">
              <a:rPr lang="en-US" smtClean="0"/>
              <a:t>7/7/2021</a:t>
            </a:fld>
            <a:endParaRPr lang="en-US" dirty="0"/>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FF54DE5-C571-48E8-A5BC-B369434E2F44}"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9CCBAF2-B152-4372-A7EA-AC76B5E1F51A}"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B9334477-8A80-4D93-BDA2-EDB19D161AC1}"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2B9795-92DC-40DC-A1CA-9A4B349D7824}" type="datetimeFigureOut">
              <a:rPr lang="en-US" smtClean="0"/>
              <a:t>7/7/2021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FF54DE5-C571-48E8-A5BC-B369434E2F44}"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457200"/>
            <a:ext cx="8534400" cy="762000"/>
          </a:xfrm>
          <a:prstGeom prst="rect">
            <a:avLst/>
          </a:prstGeom>
        </p:spPr>
        <p:txBody>
          <a:bodyPr vert="horz" lIns="91440" tIns="45720" rIns="91440" bIns="45720" rtlCol="0" anchor="t">
            <a:normAutofit/>
          </a:bodyPr>
          <a:lstStyle/>
          <a:p>
            <a:r>
              <a:rPr lang="en-US"/>
              <a:t>Content Page with Text and Photo</a:t>
            </a:r>
          </a:p>
        </p:txBody>
      </p:sp>
      <p:sp>
        <p:nvSpPr>
          <p:cNvPr id="3" name="Text Placeholder 2"/>
          <p:cNvSpPr>
            <a:spLocks noGrp="1"/>
          </p:cNvSpPr>
          <p:nvPr>
            <p:ph type="body" idx="1"/>
          </p:nvPr>
        </p:nvSpPr>
        <p:spPr>
          <a:xfrm>
            <a:off x="1828800" y="1524000"/>
            <a:ext cx="97536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3"/>
          <p:cNvGrpSpPr>
            <a:grpSpLocks/>
          </p:cNvGrpSpPr>
          <p:nvPr/>
        </p:nvGrpSpPr>
        <p:grpSpPr bwMode="auto">
          <a:xfrm>
            <a:off x="1" y="0"/>
            <a:ext cx="1976967" cy="6858000"/>
            <a:chOff x="103279934" y="105155999"/>
            <a:chExt cx="1235004" cy="5715001"/>
          </a:xfrm>
        </p:grpSpPr>
        <p:sp>
          <p:nvSpPr>
            <p:cNvPr id="8"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sz="1800">
                <a:latin typeface="+mn-lt"/>
              </a:endParaRPr>
            </a:p>
          </p:txBody>
        </p:sp>
        <p:grpSp>
          <p:nvGrpSpPr>
            <p:cNvPr id="9" name="Group 5"/>
            <p:cNvGrpSpPr>
              <a:grpSpLocks/>
            </p:cNvGrpSpPr>
            <p:nvPr/>
          </p:nvGrpSpPr>
          <p:grpSpPr bwMode="auto">
            <a:xfrm>
              <a:off x="103615774" y="105155999"/>
              <a:ext cx="899146" cy="5715001"/>
              <a:chOff x="102932440" y="105155999"/>
              <a:chExt cx="1582498" cy="10058401"/>
            </a:xfrm>
          </p:grpSpPr>
          <p:sp>
            <p:nvSpPr>
              <p:cNvPr id="10"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1"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2"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3"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sp>
            <p:nvSpPr>
              <p:cNvPr id="14"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sz="1800">
                  <a:latin typeface="+mn-lt"/>
                </a:endParaRPr>
              </a:p>
            </p:txBody>
          </p:sp>
        </p:grpSp>
      </p:grpSp>
    </p:spTree>
    <p:extLst>
      <p:ext uri="{BB962C8B-B14F-4D97-AF65-F5344CB8AC3E}">
        <p14:creationId xmlns:p14="http://schemas.microsoft.com/office/powerpoint/2010/main" val="334419038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Lst>
  <p:transition>
    <p:fade thruBlk="1"/>
  </p:transition>
  <p:txStyles>
    <p:titleStyle>
      <a:lvl1pPr algn="l" defTabSz="914400" rtl="0" eaLnBrk="1" latinLnBrk="0" hangingPunct="1">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7/7/2021</a:t>
            </a:fld>
            <a:endParaRPr lang="en-US" sz="1400" dirty="0">
              <a:solidFill>
                <a:srgbClr val="FFFFFF"/>
              </a:solidFill>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D13434C-7924-4540-9A11-0DEFB2FCBE37}"/>
              </a:ext>
            </a:extLst>
          </p:cNvPr>
          <p:cNvSpPr>
            <a:spLocks noGrp="1"/>
          </p:cNvSpPr>
          <p:nvPr>
            <p:ph type="subTitle" idx="1"/>
          </p:nvPr>
        </p:nvSpPr>
        <p:spPr>
          <a:xfrm>
            <a:off x="1755361" y="3021495"/>
            <a:ext cx="7796958" cy="2295387"/>
          </a:xfrm>
        </p:spPr>
        <p:txBody>
          <a:bodyPr>
            <a:normAutofit/>
          </a:bodyPr>
          <a:lstStyle/>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By:</a:t>
            </a:r>
          </a:p>
          <a:p>
            <a:pPr algn="l"/>
            <a:r>
              <a:rPr lang="en-US" dirty="0">
                <a:latin typeface="Times New Roman" pitchFamily="18" charset="0"/>
                <a:cs typeface="Times New Roman" pitchFamily="18" charset="0"/>
              </a:rPr>
              <a:t>      UGOCHUKWU .F. CHINAZA               2015/198794</a:t>
            </a:r>
          </a:p>
          <a:p>
            <a:pPr algn="l"/>
            <a:r>
              <a:rPr lang="en-US" dirty="0">
                <a:latin typeface="Times New Roman" pitchFamily="18" charset="0"/>
                <a:cs typeface="Times New Roman" pitchFamily="18" charset="0"/>
              </a:rPr>
              <a:t>      EGWU CHINELO .O                           2015/200147</a:t>
            </a:r>
          </a:p>
          <a:p>
            <a:endParaRPr lang="en-US" dirty="0">
              <a:latin typeface="Times New Roman" pitchFamily="18" charset="0"/>
              <a:cs typeface="Times New Roman" pitchFamily="18" charset="0"/>
            </a:endParaRPr>
          </a:p>
          <a:p>
            <a:r>
              <a:rPr lang="en-US" sz="1800" dirty="0">
                <a:latin typeface="Times New Roman" pitchFamily="18" charset="0"/>
                <a:cs typeface="Times New Roman" pitchFamily="18" charset="0"/>
              </a:rPr>
              <a:t>SUPERVISOR</a:t>
            </a:r>
            <a:r>
              <a:rPr lang="en-US" dirty="0">
                <a:latin typeface="Times New Roman" pitchFamily="18" charset="0"/>
                <a:cs typeface="Times New Roman" pitchFamily="18" charset="0"/>
              </a:rPr>
              <a:t>: Engr. Dr. </a:t>
            </a:r>
            <a:r>
              <a:rPr lang="en-US" dirty="0" err="1">
                <a:latin typeface="Times New Roman" pitchFamily="18" charset="0"/>
                <a:cs typeface="Times New Roman" pitchFamily="18" charset="0"/>
              </a:rPr>
              <a:t>V.C.Chijindu</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66A25FB3-3D01-44D5-8C15-A887656B6922}"/>
              </a:ext>
            </a:extLst>
          </p:cNvPr>
          <p:cNvSpPr>
            <a:spLocks noGrp="1"/>
          </p:cNvSpPr>
          <p:nvPr>
            <p:ph type="ctrTitle"/>
          </p:nvPr>
        </p:nvSpPr>
        <p:spPr>
          <a:xfrm>
            <a:off x="215900" y="228600"/>
            <a:ext cx="11849099" cy="1892300"/>
          </a:xfrm>
        </p:spPr>
        <p:txBody>
          <a:bodyPr>
            <a:normAutofit/>
          </a:bodyPr>
          <a:lstStyle/>
          <a:p>
            <a:r>
              <a:rPr lang="en-US" sz="4400" b="1" dirty="0">
                <a:solidFill>
                  <a:schemeClr val="accent3">
                    <a:lumMod val="75000"/>
                  </a:schemeClr>
                </a:solidFill>
                <a:latin typeface="Times New Roman" pitchFamily="18" charset="0"/>
                <a:cs typeface="Times New Roman" pitchFamily="18" charset="0"/>
              </a:rPr>
              <a:t>COMPUTER BASED TEST SYSTEM</a:t>
            </a:r>
            <a:br>
              <a:rPr lang="en-US" sz="4400" b="1" dirty="0">
                <a:solidFill>
                  <a:schemeClr val="accent3">
                    <a:lumMod val="75000"/>
                  </a:schemeClr>
                </a:solidFill>
                <a:latin typeface="Times New Roman" pitchFamily="18" charset="0"/>
                <a:cs typeface="Times New Roman" pitchFamily="18" charset="0"/>
              </a:rPr>
            </a:br>
            <a:r>
              <a:rPr lang="en-US" sz="4400" b="1" dirty="0">
                <a:solidFill>
                  <a:schemeClr val="accent3">
                    <a:lumMod val="75000"/>
                  </a:schemeClr>
                </a:solidFill>
                <a:latin typeface="Times New Roman" pitchFamily="18" charset="0"/>
                <a:cs typeface="Times New Roman" pitchFamily="18" charset="0"/>
              </a:rPr>
              <a:t> WITH FINGERPRINT AUTHENTICATION</a:t>
            </a:r>
          </a:p>
        </p:txBody>
      </p:sp>
    </p:spTree>
    <p:extLst>
      <p:ext uri="{BB962C8B-B14F-4D97-AF65-F5344CB8AC3E}">
        <p14:creationId xmlns:p14="http://schemas.microsoft.com/office/powerpoint/2010/main" val="3447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20FE-EE93-4D13-A31F-2BCCF88C5FB1}"/>
              </a:ext>
            </a:extLst>
          </p:cNvPr>
          <p:cNvSpPr>
            <a:spLocks noGrp="1"/>
          </p:cNvSpPr>
          <p:nvPr>
            <p:ph type="title"/>
          </p:nvPr>
        </p:nvSpPr>
        <p:spPr/>
        <p:txBody>
          <a:bodyPr>
            <a:normAutofit fontScale="90000"/>
          </a:bodyPr>
          <a:lstStyle/>
          <a:p>
            <a:r>
              <a:rPr lang="en-US" sz="4800" b="1" dirty="0">
                <a:solidFill>
                  <a:schemeClr val="tx1"/>
                </a:solidFill>
                <a:latin typeface="Times New Roman" pitchFamily="18" charset="0"/>
                <a:cs typeface="Times New Roman" pitchFamily="18" charset="0"/>
              </a:rPr>
              <a:t>Methodology</a:t>
            </a:r>
          </a:p>
        </p:txBody>
      </p:sp>
      <p:pic>
        <p:nvPicPr>
          <p:cNvPr id="6" name="Content Placeholder 3">
            <a:extLst>
              <a:ext uri="{FF2B5EF4-FFF2-40B4-BE49-F238E27FC236}">
                <a16:creationId xmlns:a16="http://schemas.microsoft.com/office/drawing/2014/main" id="{A2163CF0-45B3-41D6-8CAA-2FAD3C28084F}"/>
              </a:ext>
            </a:extLst>
          </p:cNvPr>
          <p:cNvPicPr>
            <a:picLocks noGrp="1"/>
          </p:cNvPicPr>
          <p:nvPr>
            <p:ph sz="quarter" idx="1"/>
          </p:nvPr>
        </p:nvPicPr>
        <p:blipFill rotWithShape="1">
          <a:blip r:embed="rId2" cstate="print">
            <a:extLst>
              <a:ext uri="{28A0092B-C50C-407E-A947-70E740481C1C}">
                <a14:useLocalDpi xmlns:a14="http://schemas.microsoft.com/office/drawing/2010/main" val="0"/>
              </a:ext>
            </a:extLst>
          </a:blip>
          <a:srcRect t="-18430" r="16473" b="-18430"/>
          <a:stretch/>
        </p:blipFill>
        <p:spPr bwMode="auto">
          <a:xfrm>
            <a:off x="-105664" y="-225630"/>
            <a:ext cx="11732821" cy="8474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425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161E-FC22-4B63-AEEA-BD8EB1F7A5E6}"/>
              </a:ext>
            </a:extLst>
          </p:cNvPr>
          <p:cNvSpPr>
            <a:spLocks noGrp="1"/>
          </p:cNvSpPr>
          <p:nvPr>
            <p:ph type="title"/>
          </p:nvPr>
        </p:nvSpPr>
        <p:spPr>
          <a:xfrm>
            <a:off x="884428" y="-278384"/>
            <a:ext cx="10291572" cy="2199781"/>
          </a:xfrm>
          <a:effectLst/>
        </p:spPr>
        <p:txBody>
          <a:bodyPr>
            <a:normAutofit/>
          </a:bodyPr>
          <a:lstStyle/>
          <a:p>
            <a:r>
              <a:rPr lang="en-US" sz="4800" b="1" dirty="0">
                <a:solidFill>
                  <a:schemeClr val="tx1"/>
                </a:solidFill>
                <a:latin typeface="Times New Roman" pitchFamily="18" charset="0"/>
                <a:cs typeface="Times New Roman" pitchFamily="18" charset="0"/>
              </a:rPr>
              <a:t>Design and Implementation</a:t>
            </a:r>
            <a:br>
              <a:rPr lang="en-US" sz="4800" b="1" dirty="0">
                <a:solidFill>
                  <a:schemeClr val="tx1"/>
                </a:solidFill>
                <a:latin typeface="Times New Roman" pitchFamily="18" charset="0"/>
                <a:cs typeface="Times New Roman" pitchFamily="18" charset="0"/>
              </a:rPr>
            </a:br>
            <a:br>
              <a:rPr lang="en-US" sz="4800" b="1" dirty="0">
                <a:solidFill>
                  <a:schemeClr val="tx1"/>
                </a:solidFill>
                <a:latin typeface="Times New Roman" pitchFamily="18" charset="0"/>
                <a:cs typeface="Times New Roman" pitchFamily="18" charset="0"/>
              </a:rPr>
            </a:br>
            <a:r>
              <a:rPr lang="en-US" sz="2000" b="1" dirty="0">
                <a:solidFill>
                  <a:schemeClr val="tx1"/>
                </a:solidFill>
                <a:latin typeface="Times New Roman" pitchFamily="18" charset="0"/>
                <a:cs typeface="Times New Roman" pitchFamily="18" charset="0"/>
              </a:rPr>
              <a:t>The design and implementation of this project can be broken in modules</a:t>
            </a:r>
            <a:endParaRPr lang="en-US" sz="4800" b="1" dirty="0">
              <a:solidFill>
                <a:schemeClr val="tx1"/>
              </a:solidFill>
              <a:latin typeface="Times New Roman" pitchFamily="18" charset="0"/>
              <a:cs typeface="Times New Roman" pitchFamily="18" charset="0"/>
            </a:endParaRP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98700" y="2095465"/>
            <a:ext cx="8033546" cy="4016773"/>
          </a:xfrm>
        </p:spPr>
      </p:pic>
    </p:spTree>
    <p:extLst>
      <p:ext uri="{BB962C8B-B14F-4D97-AF65-F5344CB8AC3E}">
        <p14:creationId xmlns:p14="http://schemas.microsoft.com/office/powerpoint/2010/main" val="163549952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E940-EC3B-4D7B-975A-CFA69F3A0543}"/>
              </a:ext>
            </a:extLst>
          </p:cNvPr>
          <p:cNvSpPr>
            <a:spLocks noGrp="1"/>
          </p:cNvSpPr>
          <p:nvPr>
            <p:ph type="title"/>
          </p:nvPr>
        </p:nvSpPr>
        <p:spPr>
          <a:xfrm>
            <a:off x="402336" y="431800"/>
            <a:ext cx="11379200" cy="825500"/>
          </a:xfrm>
        </p:spPr>
        <p:txBody>
          <a:bodyPr>
            <a:normAutofit fontScale="90000"/>
          </a:bodyPr>
          <a:lstStyle/>
          <a:p>
            <a:pPr marL="0" marR="0" algn="ctr">
              <a:lnSpc>
                <a:spcPct val="115000"/>
              </a:lnSpc>
              <a:spcBef>
                <a:spcPts val="0"/>
              </a:spcBef>
              <a:spcAft>
                <a:spcPts val="1000"/>
              </a:spcAft>
            </a:pPr>
            <a:r>
              <a:rPr lang="en-US"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Enrollment Module</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2200" cap="none"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638" y="2166264"/>
            <a:ext cx="5384800" cy="309221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44669" y="1581458"/>
            <a:ext cx="2958232" cy="4471680"/>
          </a:xfrm>
        </p:spPr>
      </p:pic>
    </p:spTree>
    <p:extLst>
      <p:ext uri="{BB962C8B-B14F-4D97-AF65-F5344CB8AC3E}">
        <p14:creationId xmlns:p14="http://schemas.microsoft.com/office/powerpoint/2010/main" val="17158070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5348-B177-413B-BD98-ED2D2DA739E0}"/>
              </a:ext>
            </a:extLst>
          </p:cNvPr>
          <p:cNvSpPr>
            <a:spLocks noGrp="1"/>
          </p:cNvSpPr>
          <p:nvPr>
            <p:ph type="title"/>
          </p:nvPr>
        </p:nvSpPr>
        <p:spPr>
          <a:xfrm>
            <a:off x="228600" y="-546100"/>
            <a:ext cx="11696700" cy="1701800"/>
          </a:xfrm>
        </p:spPr>
        <p:txBody>
          <a:bodyPr>
            <a:normAutofit/>
          </a:bodyPr>
          <a:lstStyle/>
          <a:p>
            <a:pPr marL="0" marR="0">
              <a:lnSpc>
                <a:spcPct val="115000"/>
              </a:lnSpc>
              <a:spcBef>
                <a:spcPts val="0"/>
              </a:spcBef>
              <a:spcAft>
                <a:spcPts val="1000"/>
              </a:spcAft>
            </a:pPr>
            <a:r>
              <a:rPr lang="en-US" sz="3600" b="1" dirty="0">
                <a:solidFill>
                  <a:schemeClr val="tx1"/>
                </a:solidFill>
                <a:effectLst/>
                <a:latin typeface="Times New Roman" pitchFamily="18" charset="0"/>
                <a:ea typeface="Calibri" panose="020F0502020204030204" pitchFamily="34" charset="0"/>
                <a:cs typeface="Times New Roman" pitchFamily="18" charset="0"/>
              </a:rPr>
              <a:t>Student Verification Module</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638" y="2172764"/>
            <a:ext cx="5384800" cy="3079209"/>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73999" y="1565780"/>
            <a:ext cx="2679701" cy="4718024"/>
          </a:xfrm>
        </p:spPr>
      </p:pic>
    </p:spTree>
    <p:extLst>
      <p:ext uri="{BB962C8B-B14F-4D97-AF65-F5344CB8AC3E}">
        <p14:creationId xmlns:p14="http://schemas.microsoft.com/office/powerpoint/2010/main" val="15690226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2AEC-F658-4A3A-B282-DC763FDDF1A9}"/>
              </a:ext>
            </a:extLst>
          </p:cNvPr>
          <p:cNvSpPr>
            <a:spLocks noGrp="1"/>
          </p:cNvSpPr>
          <p:nvPr>
            <p:ph type="title"/>
          </p:nvPr>
        </p:nvSpPr>
        <p:spPr>
          <a:xfrm>
            <a:off x="1024128" y="266700"/>
            <a:ext cx="9720072" cy="1818132"/>
          </a:xfrm>
        </p:spPr>
        <p:txBody>
          <a:bodyPr>
            <a:normAutofit fontScale="90000"/>
          </a:bodyPr>
          <a:lstStyle/>
          <a:p>
            <a:pPr marL="1600200" lvl="3" indent="-228600" algn="ctr">
              <a:lnSpc>
                <a:spcPct val="106000"/>
              </a:lnSpc>
              <a:spcAft>
                <a:spcPts val="800"/>
              </a:spcAft>
            </a:pPr>
            <a:r>
              <a:rPr lang="en-US" sz="3600" b="1" dirty="0">
                <a:effectLst/>
                <a:latin typeface="Times New Roman" pitchFamily="18" charset="0"/>
                <a:ea typeface="Arial" panose="020B0604020202020204" pitchFamily="34" charset="0"/>
                <a:cs typeface="Times New Roman" pitchFamily="18" charset="0"/>
              </a:rPr>
              <a:t>Question </a:t>
            </a:r>
            <a:r>
              <a:rPr lang="en-US" sz="3600" b="1" dirty="0">
                <a:latin typeface="Times New Roman" pitchFamily="18" charset="0"/>
                <a:ea typeface="Arial" panose="020B0604020202020204" pitchFamily="34" charset="0"/>
                <a:cs typeface="Times New Roman" pitchFamily="18" charset="0"/>
              </a:rPr>
              <a:t>Setup Module</a:t>
            </a:r>
            <a:br>
              <a:rPr lang="en-US" sz="2700" b="1" dirty="0">
                <a:latin typeface="Times New Roman" pitchFamily="18" charset="0"/>
                <a:ea typeface="Arial" panose="020B0604020202020204" pitchFamily="34" charset="0"/>
                <a:cs typeface="Times New Roman" pitchFamily="18" charset="0"/>
              </a:rPr>
            </a:br>
            <a:br>
              <a:rPr lang="en-US" sz="2000" dirty="0">
                <a:effectLst/>
                <a:latin typeface="Times New Roman" pitchFamily="18" charset="0"/>
                <a:ea typeface="Arial" panose="020B0604020202020204" pitchFamily="34" charset="0"/>
                <a:cs typeface="Times New Roman" pitchFamily="18" charset="0"/>
              </a:rPr>
            </a:br>
            <a:br>
              <a:rPr lang="en-US" sz="2000" dirty="0">
                <a:effectLst/>
                <a:latin typeface="Times New Roman" pitchFamily="18" charset="0"/>
                <a:ea typeface="Calibri" panose="020F0502020204030204" pitchFamily="34" charset="0"/>
                <a:cs typeface="Times New Roman" pitchFamily="18" charset="0"/>
              </a:rPr>
            </a:br>
            <a:r>
              <a:rPr lang="en-US" sz="2000" dirty="0">
                <a:effectLst/>
                <a:latin typeface="Calibri" panose="020F0502020204030204" pitchFamily="34" charset="0"/>
                <a:ea typeface="Calibri" panose="020F0502020204030204" pitchFamily="34" charset="0"/>
                <a:cs typeface="Calibri" panose="020F0502020204030204" pitchFamily="34"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638" y="1820043"/>
            <a:ext cx="5384800" cy="3784651"/>
          </a:xfrm>
        </p:spPr>
      </p:pic>
      <p:pic>
        <p:nvPicPr>
          <p:cNvPr id="14" name="Content Placeholder 13">
            <a:extLst>
              <a:ext uri="{FF2B5EF4-FFF2-40B4-BE49-F238E27FC236}">
                <a16:creationId xmlns:a16="http://schemas.microsoft.com/office/drawing/2014/main" id="{02565590-90D6-4E69-8F1B-4C392DB21B79}"/>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56224" y="1503994"/>
            <a:ext cx="3287976" cy="4681538"/>
          </a:xfrm>
          <a:prstGeom prst="rect">
            <a:avLst/>
          </a:prstGeom>
          <a:noFill/>
          <a:ln>
            <a:noFill/>
          </a:ln>
        </p:spPr>
      </p:pic>
    </p:spTree>
    <p:extLst>
      <p:ext uri="{BB962C8B-B14F-4D97-AF65-F5344CB8AC3E}">
        <p14:creationId xmlns:p14="http://schemas.microsoft.com/office/powerpoint/2010/main" val="166246803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9013-6D94-490C-893E-2A75593F353C}"/>
              </a:ext>
            </a:extLst>
          </p:cNvPr>
          <p:cNvSpPr>
            <a:spLocks noGrp="1"/>
          </p:cNvSpPr>
          <p:nvPr>
            <p:ph type="title"/>
          </p:nvPr>
        </p:nvSpPr>
        <p:spPr>
          <a:xfrm>
            <a:off x="402336" y="-165100"/>
            <a:ext cx="11379200" cy="1270000"/>
          </a:xfrm>
        </p:spPr>
        <p:txBody>
          <a:bodyPr>
            <a:normAutofit fontScale="90000"/>
          </a:bodyPr>
          <a:lstStyle/>
          <a:p>
            <a:br>
              <a:rPr lang="en-US" sz="2400" b="1" dirty="0">
                <a:effectLst/>
                <a:latin typeface="Times New Roman" pitchFamily="18" charset="0"/>
                <a:ea typeface="Calibri" panose="020F0502020204030204" pitchFamily="34" charset="0"/>
                <a:cs typeface="Times New Roman" pitchFamily="18" charset="0"/>
              </a:rPr>
            </a:br>
            <a:r>
              <a:rPr lang="en-US" sz="4000" b="1" dirty="0">
                <a:solidFill>
                  <a:schemeClr val="tx1"/>
                </a:solidFill>
                <a:effectLst/>
                <a:latin typeface="Times New Roman" pitchFamily="18" charset="0"/>
                <a:ea typeface="Calibri" panose="020F0502020204030204" pitchFamily="34" charset="0"/>
                <a:cs typeface="Times New Roman" pitchFamily="18" charset="0"/>
              </a:rPr>
              <a:t>Examination Module</a:t>
            </a:r>
            <a:br>
              <a:rPr lang="en-US" sz="2200" dirty="0">
                <a:solidFill>
                  <a:schemeClr val="tx1"/>
                </a:solidFill>
                <a:effectLst/>
                <a:latin typeface="Times New Roman" pitchFamily="18" charset="0"/>
                <a:ea typeface="Calibri" panose="020F0502020204030204" pitchFamily="34" charset="0"/>
                <a:cs typeface="Times New Roman" pitchFamily="18" charset="0"/>
              </a:rPr>
            </a:br>
            <a:endParaRPr lang="en-US" sz="2200" dirty="0">
              <a:solidFill>
                <a:schemeClr val="tx1"/>
              </a:solidFill>
              <a:latin typeface="Times New Roman" pitchFamily="18" charset="0"/>
              <a:cs typeface="Times New Roman" pitchFamily="18" charset="0"/>
            </a:endParaRPr>
          </a:p>
        </p:txBody>
      </p:sp>
      <p:pic>
        <p:nvPicPr>
          <p:cNvPr id="5" name="Content Placeholder 4" descr="Screenshot 2021-06-28 at 1.12.01 AM">
            <a:extLst>
              <a:ext uri="{FF2B5EF4-FFF2-40B4-BE49-F238E27FC236}">
                <a16:creationId xmlns:a16="http://schemas.microsoft.com/office/drawing/2014/main" id="{045AD41B-A082-4DE2-BF69-B7214D40715F}"/>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9168" y="2072604"/>
            <a:ext cx="5249740" cy="3279529"/>
          </a:xfrm>
          <a:prstGeom prst="rect">
            <a:avLst/>
          </a:prstGeom>
          <a:noFill/>
          <a:ln>
            <a:noFill/>
          </a:ln>
        </p:spPr>
      </p:pic>
      <p:pic>
        <p:nvPicPr>
          <p:cNvPr id="7" name="Content Placeholder 6">
            <a:extLst>
              <a:ext uri="{FF2B5EF4-FFF2-40B4-BE49-F238E27FC236}">
                <a16:creationId xmlns:a16="http://schemas.microsoft.com/office/drawing/2014/main" id="{8182CF9C-7528-44D6-A97A-935D421D9181}"/>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044070" y="1616766"/>
            <a:ext cx="1822075" cy="4542390"/>
          </a:xfrm>
          <a:prstGeom prst="rect">
            <a:avLst/>
          </a:prstGeom>
          <a:noFill/>
          <a:ln>
            <a:noFill/>
          </a:ln>
        </p:spPr>
      </p:pic>
    </p:spTree>
    <p:extLst>
      <p:ext uri="{BB962C8B-B14F-4D97-AF65-F5344CB8AC3E}">
        <p14:creationId xmlns:p14="http://schemas.microsoft.com/office/powerpoint/2010/main" val="110998353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1ADE-E595-40AA-87FC-2EF0F8FC9F7C}"/>
              </a:ext>
            </a:extLst>
          </p:cNvPr>
          <p:cNvSpPr>
            <a:spLocks noGrp="1"/>
          </p:cNvSpPr>
          <p:nvPr>
            <p:ph type="title"/>
          </p:nvPr>
        </p:nvSpPr>
        <p:spPr>
          <a:xfrm>
            <a:off x="440436" y="177800"/>
            <a:ext cx="11379200" cy="1228852"/>
          </a:xfrm>
        </p:spPr>
        <p:txBody>
          <a:bodyPr>
            <a:normAutofit fontScale="90000"/>
          </a:bodyPr>
          <a:lstStyle/>
          <a:p>
            <a:pPr marL="1600200" marR="0" lvl="3" indent="-228600" algn="ctr">
              <a:lnSpc>
                <a:spcPct val="106000"/>
              </a:lnSpc>
              <a:spcBef>
                <a:spcPts val="0"/>
              </a:spcBef>
              <a:spcAft>
                <a:spcPts val="800"/>
              </a:spcAft>
            </a:pPr>
            <a:r>
              <a:rPr lang="en-US" sz="3600" b="1" dirty="0">
                <a:effectLst/>
                <a:latin typeface="Times New Roman" pitchFamily="18" charset="0"/>
                <a:ea typeface="Arial" panose="020B0604020202020204" pitchFamily="34" charset="0"/>
                <a:cs typeface="Times New Roman" pitchFamily="18" charset="0"/>
              </a:rPr>
              <a:t>   Result Analysis/View module</a:t>
            </a:r>
            <a:br>
              <a:rPr lang="en-US" sz="2400" b="1" dirty="0">
                <a:latin typeface="Times New Roman" pitchFamily="18" charset="0"/>
                <a:ea typeface="Arial" panose="020B0604020202020204" pitchFamily="34" charset="0"/>
                <a:cs typeface="Times New Roman" pitchFamily="18" charset="0"/>
              </a:rPr>
            </a:br>
            <a:br>
              <a:rPr lang="en-US" dirty="0">
                <a:effectLst/>
                <a:latin typeface="Times New Roman" pitchFamily="18" charset="0"/>
                <a:ea typeface="Calibri" panose="020F0502020204030204" pitchFamily="34" charset="0"/>
                <a:cs typeface="Times New Roman" pitchFamily="18" charset="0"/>
              </a:rPr>
            </a:br>
            <a:endParaRPr lang="en-US" dirty="0">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1638" y="2236727"/>
            <a:ext cx="5384800" cy="2951284"/>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5503" y="1371600"/>
            <a:ext cx="3035394" cy="4681538"/>
          </a:xfrm>
        </p:spPr>
      </p:pic>
    </p:spTree>
    <p:extLst>
      <p:ext uri="{BB962C8B-B14F-4D97-AF65-F5344CB8AC3E}">
        <p14:creationId xmlns:p14="http://schemas.microsoft.com/office/powerpoint/2010/main" val="38553842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936" y="355600"/>
            <a:ext cx="11379200" cy="1231900"/>
          </a:xfrm>
        </p:spPr>
        <p:txBody>
          <a:bodyPr>
            <a:normAutofit fontScale="90000"/>
          </a:bodyPr>
          <a:lstStyle/>
          <a:p>
            <a:r>
              <a:rPr lang="en-US" sz="5300" b="1" dirty="0">
                <a:solidFill>
                  <a:schemeClr val="tx1"/>
                </a:solidFill>
                <a:latin typeface="Times New Roman" pitchFamily="18" charset="0"/>
                <a:cs typeface="Times New Roman" pitchFamily="18" charset="0"/>
              </a:rPr>
              <a:t>Conclusion</a:t>
            </a:r>
            <a:br>
              <a:rPr lang="en-US" sz="3200" b="1" dirty="0">
                <a:latin typeface="Times New Roman" pitchFamily="18" charset="0"/>
                <a:cs typeface="Times New Roman" pitchFamily="18" charset="0"/>
              </a:rPr>
            </a:br>
            <a:endParaRPr lang="en-US" dirty="0"/>
          </a:p>
        </p:txBody>
      </p:sp>
      <p:sp>
        <p:nvSpPr>
          <p:cNvPr id="5" name="Content Placeholder 4"/>
          <p:cNvSpPr>
            <a:spLocks noGrp="1"/>
          </p:cNvSpPr>
          <p:nvPr>
            <p:ph sz="quarter" idx="1"/>
          </p:nvPr>
        </p:nvSpPr>
        <p:spPr>
          <a:xfrm>
            <a:off x="326136" y="1511300"/>
            <a:ext cx="11338560" cy="4711700"/>
          </a:xfrm>
        </p:spPr>
        <p:txBody>
          <a:bodyPr>
            <a:normAutofit/>
          </a:bodyPr>
          <a:lstStyle/>
          <a:p>
            <a:pPr>
              <a:lnSpc>
                <a:spcPct val="250000"/>
              </a:lnSpc>
              <a:buFont typeface="Wingdings" pitchFamily="2" charset="2"/>
              <a:buChar char="Ø"/>
            </a:pPr>
            <a:r>
              <a:rPr lang="en-US" dirty="0">
                <a:latin typeface="Times New Roman" pitchFamily="18" charset="0"/>
                <a:cs typeface="Times New Roman" pitchFamily="18" charset="0"/>
              </a:rPr>
              <a:t>The purpose of this project is to design an efficient and secured platform for conducting examinations. In spite of the fact that there were some limitations encountered due to economic and time factors most of the specified functionalities of the project were realized.</a:t>
            </a:r>
            <a:endParaRPr lang="en-US" b="1" dirty="0">
              <a:latin typeface="Times New Roman" pitchFamily="18" charset="0"/>
              <a:cs typeface="Times New Roman" pitchFamily="18" charset="0"/>
            </a:endParaRPr>
          </a:p>
          <a:p>
            <a:pPr>
              <a:lnSpc>
                <a:spcPct val="170000"/>
              </a:lnSpc>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544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36" y="215900"/>
            <a:ext cx="11379200" cy="1203452"/>
          </a:xfrm>
        </p:spPr>
        <p:txBody>
          <a:bodyPr>
            <a:normAutofit/>
          </a:bodyPr>
          <a:lstStyle/>
          <a:p>
            <a:r>
              <a:rPr lang="en-US" sz="3600" b="1" dirty="0">
                <a:solidFill>
                  <a:schemeClr val="tx1"/>
                </a:solidFill>
                <a:latin typeface="Times New Roman" pitchFamily="18" charset="0"/>
                <a:cs typeface="Times New Roman" pitchFamily="18" charset="0"/>
              </a:rPr>
              <a:t>Limitations And Challenges </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402336" y="1336548"/>
            <a:ext cx="11338560" cy="4572000"/>
          </a:xfrm>
        </p:spPr>
        <p:txBody>
          <a:bodyPr>
            <a:noAutofit/>
          </a:bodyPr>
          <a:lstStyle/>
          <a:p>
            <a:pPr>
              <a:lnSpc>
                <a:spcPct val="170000"/>
              </a:lnSpc>
              <a:buFont typeface="Wingdings" pitchFamily="2" charset="2"/>
              <a:buChar char="Ø"/>
            </a:pPr>
            <a:r>
              <a:rPr lang="en-US" sz="2300" dirty="0">
                <a:latin typeface="Times New Roman" pitchFamily="18" charset="0"/>
                <a:cs typeface="Times New Roman" pitchFamily="18" charset="0"/>
              </a:rPr>
              <a:t>Only one admin exits on the system.</a:t>
            </a:r>
          </a:p>
          <a:p>
            <a:pPr lvl="0">
              <a:lnSpc>
                <a:spcPct val="170000"/>
              </a:lnSpc>
              <a:buFont typeface="Wingdings" pitchFamily="2" charset="2"/>
              <a:buChar char="Ø"/>
            </a:pPr>
            <a:r>
              <a:rPr lang="en-US" sz="2300" dirty="0">
                <a:latin typeface="Times New Roman" pitchFamily="18" charset="0"/>
                <a:cs typeface="Times New Roman" pitchFamily="18" charset="0"/>
              </a:rPr>
              <a:t>Proper web support for external accessories (fingerprint scanners) where not fully supported as such a desktop application platform was the only way to achieve the desired result.</a:t>
            </a:r>
          </a:p>
          <a:p>
            <a:pPr lvl="0">
              <a:lnSpc>
                <a:spcPct val="170000"/>
              </a:lnSpc>
              <a:buFont typeface="Wingdings" pitchFamily="2" charset="2"/>
              <a:buChar char="Ø"/>
            </a:pPr>
            <a:r>
              <a:rPr lang="en-US" sz="2300" dirty="0">
                <a:latin typeface="Times New Roman" pitchFamily="18" charset="0"/>
                <a:cs typeface="Times New Roman" pitchFamily="18" charset="0"/>
              </a:rPr>
              <a:t>Working with the </a:t>
            </a:r>
            <a:r>
              <a:rPr lang="en-US" sz="2300" dirty="0" err="1">
                <a:latin typeface="Times New Roman" pitchFamily="18" charset="0"/>
                <a:cs typeface="Times New Roman" pitchFamily="18" charset="0"/>
              </a:rPr>
              <a:t>digitalpersona</a:t>
            </a:r>
            <a:r>
              <a:rPr lang="en-US" sz="2300" dirty="0">
                <a:latin typeface="Times New Roman" pitchFamily="18" charset="0"/>
                <a:cs typeface="Times New Roman" pitchFamily="18" charset="0"/>
              </a:rPr>
              <a:t> U are U finger scanner has some limiting factors, as </a:t>
            </a:r>
            <a:r>
              <a:rPr lang="en-US" sz="2300" dirty="0" err="1">
                <a:latin typeface="Times New Roman" pitchFamily="18" charset="0"/>
                <a:cs typeface="Times New Roman" pitchFamily="18" charset="0"/>
              </a:rPr>
              <a:t>digitalpersona</a:t>
            </a:r>
            <a:r>
              <a:rPr lang="en-US" sz="2300" dirty="0">
                <a:latin typeface="Times New Roman" pitchFamily="18" charset="0"/>
                <a:cs typeface="Times New Roman" pitchFamily="18" charset="0"/>
              </a:rPr>
              <a:t> scanners does not support most programming languages. This made us to have two applications, one built with C# and the other built with Electron on Node </a:t>
            </a:r>
            <a:r>
              <a:rPr lang="en-US" sz="2300" dirty="0" err="1">
                <a:latin typeface="Times New Roman" pitchFamily="18" charset="0"/>
                <a:cs typeface="Times New Roman" pitchFamily="18" charset="0"/>
              </a:rPr>
              <a:t>Js</a:t>
            </a:r>
            <a:r>
              <a:rPr lang="en-US" sz="2300" dirty="0">
                <a:latin typeface="Times New Roman" pitchFamily="18" charset="0"/>
                <a:cs typeface="Times New Roman" pitchFamily="18" charset="0"/>
              </a:rPr>
              <a:t>. Which could have been done by building one application on one code base.</a:t>
            </a:r>
          </a:p>
          <a:p>
            <a:endParaRPr lang="en-US" sz="2300" dirty="0"/>
          </a:p>
        </p:txBody>
      </p:sp>
    </p:spTree>
    <p:extLst>
      <p:ext uri="{BB962C8B-B14F-4D97-AF65-F5344CB8AC3E}">
        <p14:creationId xmlns:p14="http://schemas.microsoft.com/office/powerpoint/2010/main" val="13190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736" y="139700"/>
            <a:ext cx="10672064" cy="1266952"/>
          </a:xfrm>
        </p:spPr>
        <p:txBody>
          <a:bodyPr>
            <a:normAutofit/>
          </a:bodyPr>
          <a:lstStyle/>
          <a:p>
            <a:pPr lvl="0"/>
            <a:r>
              <a:rPr lang="en-US" sz="3600" b="1" dirty="0">
                <a:solidFill>
                  <a:schemeClr val="tx1"/>
                </a:solidFill>
              </a:rPr>
              <a:t>Recommendation</a:t>
            </a:r>
            <a:br>
              <a:rPr lang="en-US" b="1" dirty="0"/>
            </a:br>
            <a:endParaRPr lang="en-US" dirty="0"/>
          </a:p>
        </p:txBody>
      </p:sp>
      <p:sp>
        <p:nvSpPr>
          <p:cNvPr id="4" name="Content Placeholder 3"/>
          <p:cNvSpPr>
            <a:spLocks noGrp="1"/>
          </p:cNvSpPr>
          <p:nvPr>
            <p:ph sz="quarter" idx="1"/>
          </p:nvPr>
        </p:nvSpPr>
        <p:spPr>
          <a:xfrm>
            <a:off x="402336" y="1374648"/>
            <a:ext cx="11338560" cy="4810252"/>
          </a:xfrm>
        </p:spPr>
        <p:txBody>
          <a:bodyPr>
            <a:noAutofit/>
          </a:bodyPr>
          <a:lstStyle/>
          <a:p>
            <a:pPr lvl="0">
              <a:lnSpc>
                <a:spcPct val="150000"/>
              </a:lnSpc>
              <a:buFont typeface="Wingdings" pitchFamily="2" charset="2"/>
              <a:buChar char="Ø"/>
            </a:pPr>
            <a:r>
              <a:rPr lang="en-US" sz="2100" dirty="0">
                <a:latin typeface="Times New Roman" pitchFamily="18" charset="0"/>
                <a:cs typeface="Times New Roman" pitchFamily="18" charset="0"/>
              </a:rPr>
              <a:t>In addition to the unimodal approach employed in this study, we strongly believe that the use of multi-modal approach whereby more than one bio-metric indicators are combined will go further to strengthen the security of computer-based assessment.</a:t>
            </a:r>
          </a:p>
          <a:p>
            <a:pPr lvl="0">
              <a:lnSpc>
                <a:spcPct val="150000"/>
              </a:lnSpc>
              <a:buFont typeface="Wingdings" pitchFamily="2" charset="2"/>
              <a:buChar char="Ø"/>
            </a:pPr>
            <a:r>
              <a:rPr lang="en-US" sz="2100" dirty="0">
                <a:latin typeface="Times New Roman" pitchFamily="18" charset="0"/>
                <a:cs typeface="Times New Roman" pitchFamily="18" charset="0"/>
              </a:rPr>
              <a:t>Due to the fact that advancement in technologies occurs at a very rapid rate, constant improvement and research needs to be conducted to make sure it is in line with best technology practices. </a:t>
            </a:r>
          </a:p>
          <a:p>
            <a:pPr lvl="0">
              <a:lnSpc>
                <a:spcPct val="150000"/>
              </a:lnSpc>
              <a:buFont typeface="Wingdings" pitchFamily="2" charset="2"/>
              <a:buChar char="Ø"/>
            </a:pPr>
            <a:r>
              <a:rPr lang="en-US" sz="2100" dirty="0">
                <a:latin typeface="Times New Roman" pitchFamily="18" charset="0"/>
                <a:cs typeface="Times New Roman" pitchFamily="18" charset="0"/>
              </a:rPr>
              <a:t>Provision for result forwarding to candidates individually. This can be done by sending the result of each candidate through their emails or as a text message.</a:t>
            </a:r>
          </a:p>
          <a:p>
            <a:pPr lvl="0">
              <a:lnSpc>
                <a:spcPct val="150000"/>
              </a:lnSpc>
              <a:buFont typeface="Wingdings" pitchFamily="2" charset="2"/>
              <a:buChar char="Ø"/>
            </a:pPr>
            <a:r>
              <a:rPr lang="en-US" sz="2100" dirty="0">
                <a:latin typeface="Times New Roman" pitchFamily="18" charset="0"/>
                <a:cs typeface="Times New Roman" pitchFamily="18" charset="0"/>
              </a:rPr>
              <a:t>Web Supported or Fingerprint Scanner that support JavaScript should be used instead of the </a:t>
            </a:r>
            <a:r>
              <a:rPr lang="en-US" sz="2100" dirty="0" err="1">
                <a:latin typeface="Times New Roman" pitchFamily="18" charset="0"/>
                <a:cs typeface="Times New Roman" pitchFamily="18" charset="0"/>
              </a:rPr>
              <a:t>Digitalpersona</a:t>
            </a:r>
            <a:r>
              <a:rPr lang="en-US" sz="2100" dirty="0">
                <a:latin typeface="Times New Roman" pitchFamily="18" charset="0"/>
                <a:cs typeface="Times New Roman" pitchFamily="18" charset="0"/>
              </a:rPr>
              <a:t> Scanner which only supports low level programming languages.</a:t>
            </a:r>
          </a:p>
        </p:txBody>
      </p:sp>
    </p:spTree>
    <p:extLst>
      <p:ext uri="{BB962C8B-B14F-4D97-AF65-F5344CB8AC3E}">
        <p14:creationId xmlns:p14="http://schemas.microsoft.com/office/powerpoint/2010/main" val="9637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4699-42B1-4471-B75E-A000FFE27427}"/>
              </a:ext>
            </a:extLst>
          </p:cNvPr>
          <p:cNvSpPr>
            <a:spLocks noGrp="1"/>
          </p:cNvSpPr>
          <p:nvPr>
            <p:ph type="title"/>
          </p:nvPr>
        </p:nvSpPr>
        <p:spPr/>
        <p:txBody>
          <a:bodyPr>
            <a:normAutofit fontScale="90000"/>
          </a:bodyPr>
          <a:lstStyle/>
          <a:p>
            <a:pPr algn="ctr"/>
            <a:r>
              <a:rPr lang="en-US" sz="4800" b="1" dirty="0">
                <a:solidFill>
                  <a:schemeClr val="tx1"/>
                </a:solidFill>
                <a:latin typeface="Times New Roman" pitchFamily="18" charset="0"/>
                <a:cs typeface="Times New Roman" pitchFamily="18" charset="0"/>
              </a:rPr>
              <a:t>Introduction</a:t>
            </a:r>
          </a:p>
        </p:txBody>
      </p:sp>
      <p:sp>
        <p:nvSpPr>
          <p:cNvPr id="3" name="Content Placeholder 2">
            <a:extLst>
              <a:ext uri="{FF2B5EF4-FFF2-40B4-BE49-F238E27FC236}">
                <a16:creationId xmlns:a16="http://schemas.microsoft.com/office/drawing/2014/main" id="{B9825BE5-D029-433C-A13A-F0048909712F}"/>
              </a:ext>
            </a:extLst>
          </p:cNvPr>
          <p:cNvSpPr>
            <a:spLocks noGrp="1"/>
          </p:cNvSpPr>
          <p:nvPr>
            <p:ph sz="quarter" idx="1"/>
          </p:nvPr>
        </p:nvSpPr>
        <p:spPr/>
        <p:txBody>
          <a:bodyPr>
            <a:normAutofit/>
          </a:bodyPr>
          <a:lstStyle/>
          <a:p>
            <a:pPr>
              <a:lnSpc>
                <a:spcPct val="250000"/>
              </a:lnSpc>
            </a:pPr>
            <a:r>
              <a:rPr lang="en-US" sz="2400" b="1" dirty="0"/>
              <a:t>CBT systems with fingerprint authentication can be defined as the creation of an online platform as a primary means of testing students with the use of fingerprint biometric to verify each student before testing.</a:t>
            </a:r>
          </a:p>
        </p:txBody>
      </p:sp>
    </p:spTree>
    <p:extLst>
      <p:ext uri="{BB962C8B-B14F-4D97-AF65-F5344CB8AC3E}">
        <p14:creationId xmlns:p14="http://schemas.microsoft.com/office/powerpoint/2010/main" val="13671419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F392-EEFC-4B67-B13F-67B7A0B3F86F}"/>
              </a:ext>
            </a:extLst>
          </p:cNvPr>
          <p:cNvSpPr>
            <a:spLocks noGrp="1"/>
          </p:cNvSpPr>
          <p:nvPr>
            <p:ph type="title"/>
          </p:nvPr>
        </p:nvSpPr>
        <p:spPr/>
        <p:txBody>
          <a:bodyPr>
            <a:normAutofit fontScale="90000"/>
          </a:bodyPr>
          <a:lstStyle/>
          <a:p>
            <a:pPr algn="ctr"/>
            <a:r>
              <a:rPr lang="en-US" sz="4800" b="1" dirty="0">
                <a:solidFill>
                  <a:schemeClr val="tx1"/>
                </a:solidFill>
                <a:latin typeface="Times New Roman" pitchFamily="18" charset="0"/>
                <a:cs typeface="Times New Roman" pitchFamily="18" charset="0"/>
              </a:rPr>
              <a:t>Problem Statement</a:t>
            </a:r>
          </a:p>
        </p:txBody>
      </p:sp>
      <p:sp>
        <p:nvSpPr>
          <p:cNvPr id="3" name="Content Placeholder 2">
            <a:extLst>
              <a:ext uri="{FF2B5EF4-FFF2-40B4-BE49-F238E27FC236}">
                <a16:creationId xmlns:a16="http://schemas.microsoft.com/office/drawing/2014/main" id="{ADCB0B43-7D67-465A-9808-A6C5E53AA99A}"/>
              </a:ext>
            </a:extLst>
          </p:cNvPr>
          <p:cNvSpPr>
            <a:spLocks noGrp="1"/>
          </p:cNvSpPr>
          <p:nvPr>
            <p:ph sz="quarter" idx="1"/>
          </p:nvPr>
        </p:nvSpPr>
        <p:spPr>
          <a:xfrm>
            <a:off x="1364973" y="1565545"/>
            <a:ext cx="10190392" cy="4389518"/>
          </a:xfrm>
        </p:spPr>
        <p:txBody>
          <a:bodyPr>
            <a:normAutofit/>
          </a:bodyPr>
          <a:lstStyle/>
          <a:p>
            <a:pPr marL="0" indent="0">
              <a:lnSpc>
                <a:spcPct val="150000"/>
              </a:lnSpc>
              <a:buNone/>
            </a:pPr>
            <a:endParaRPr lang="en-US" sz="2800" b="1" dirty="0">
              <a:effectLst/>
              <a:latin typeface="Times New Roman" panose="02020603050405020304" pitchFamily="18" charset="0"/>
              <a:ea typeface="Calibri" panose="020F0502020204030204" pitchFamily="34" charset="0"/>
            </a:endParaRPr>
          </a:p>
          <a:p>
            <a:pPr>
              <a:lnSpc>
                <a:spcPct val="150000"/>
              </a:lnSpc>
              <a:buFont typeface="Wingdings" pitchFamily="2" charset="2"/>
              <a:buChar char="Ø"/>
            </a:pPr>
            <a:r>
              <a:rPr lang="en-US" sz="2800" b="1" dirty="0">
                <a:effectLst/>
                <a:latin typeface="Times New Roman" panose="02020603050405020304" pitchFamily="18" charset="0"/>
                <a:ea typeface="Calibri" panose="020F0502020204030204" pitchFamily="34" charset="0"/>
              </a:rPr>
              <a:t>  massive examination leakages,</a:t>
            </a:r>
          </a:p>
          <a:p>
            <a:pPr>
              <a:lnSpc>
                <a:spcPct val="150000"/>
              </a:lnSpc>
              <a:buFont typeface="Wingdings" pitchFamily="2" charset="2"/>
              <a:buChar char="Ø"/>
            </a:pPr>
            <a:r>
              <a:rPr lang="en-US" sz="2800" b="1" dirty="0">
                <a:effectLst/>
                <a:latin typeface="Times New Roman" panose="02020603050405020304" pitchFamily="18" charset="0"/>
                <a:ea typeface="Calibri" panose="020F0502020204030204" pitchFamily="34" charset="0"/>
              </a:rPr>
              <a:t> impersonations,</a:t>
            </a:r>
          </a:p>
          <a:p>
            <a:pPr>
              <a:lnSpc>
                <a:spcPct val="150000"/>
              </a:lnSpc>
              <a:buFont typeface="Wingdings" pitchFamily="2" charset="2"/>
              <a:buChar char="Ø"/>
            </a:pPr>
            <a:r>
              <a:rPr lang="en-US" sz="2800" b="1" dirty="0">
                <a:effectLst/>
                <a:latin typeface="Times New Roman" panose="02020603050405020304" pitchFamily="18" charset="0"/>
                <a:ea typeface="Calibri" panose="020F0502020204030204" pitchFamily="34" charset="0"/>
              </a:rPr>
              <a:t> demand for gratification by teachers, </a:t>
            </a:r>
          </a:p>
          <a:p>
            <a:pPr>
              <a:lnSpc>
                <a:spcPct val="150000"/>
              </a:lnSpc>
              <a:buFont typeface="Wingdings" pitchFamily="2" charset="2"/>
              <a:buChar char="Ø"/>
            </a:pPr>
            <a:r>
              <a:rPr lang="en-US" sz="2800" b="1" dirty="0">
                <a:effectLst/>
                <a:latin typeface="Times New Roman" panose="02020603050405020304" pitchFamily="18" charset="0"/>
                <a:ea typeface="Calibri" panose="020F0502020204030204" pitchFamily="34" charset="0"/>
              </a:rPr>
              <a:t>bribe-taking by supervisors and invigilators of examinations.</a:t>
            </a:r>
          </a:p>
          <a:p>
            <a:endParaRPr lang="en-US" sz="2400" dirty="0">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82032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EFFA-654F-4C8F-8751-60295D312BC2}"/>
              </a:ext>
            </a:extLst>
          </p:cNvPr>
          <p:cNvSpPr>
            <a:spLocks noGrp="1"/>
          </p:cNvSpPr>
          <p:nvPr>
            <p:ph type="title"/>
          </p:nvPr>
        </p:nvSpPr>
        <p:spPr/>
        <p:txBody>
          <a:bodyPr>
            <a:normAutofit/>
          </a:bodyPr>
          <a:lstStyle/>
          <a:p>
            <a:pPr algn="ctr"/>
            <a:r>
              <a:rPr lang="en-US" sz="4000" b="1" dirty="0">
                <a:solidFill>
                  <a:schemeClr val="tx1"/>
                </a:solidFill>
                <a:latin typeface="Times New Roman" pitchFamily="18" charset="0"/>
                <a:cs typeface="Times New Roman" pitchFamily="18" charset="0"/>
              </a:rPr>
              <a:t>Aim Of Project</a:t>
            </a:r>
          </a:p>
        </p:txBody>
      </p:sp>
      <p:sp>
        <p:nvSpPr>
          <p:cNvPr id="5" name="Rectangle 4"/>
          <p:cNvSpPr/>
          <p:nvPr/>
        </p:nvSpPr>
        <p:spPr>
          <a:xfrm>
            <a:off x="520700" y="2274838"/>
            <a:ext cx="11264900" cy="1684115"/>
          </a:xfrm>
          <a:prstGeom prst="rect">
            <a:avLst/>
          </a:prstGeom>
        </p:spPr>
        <p:txBody>
          <a:bodyPr wrap="square">
            <a:spAutoFit/>
          </a:bodyPr>
          <a:lstStyle/>
          <a:p>
            <a:pPr algn="ctr">
              <a:lnSpc>
                <a:spcPct val="200000"/>
              </a:lnSpc>
            </a:pPr>
            <a:r>
              <a:rPr lang="en-US" sz="2800" b="1" dirty="0">
                <a:latin typeface="Times New Roman" panose="02020603050405020304" pitchFamily="18" charset="0"/>
                <a:ea typeface="Calibri" panose="020F0502020204030204" pitchFamily="34" charset="0"/>
              </a:rPr>
              <a:t>The aim of this project is to design and develop a Computer Based Test System  with fingerprint Authentication </a:t>
            </a:r>
            <a:endParaRPr lang="en-US" sz="2800" b="1" dirty="0"/>
          </a:p>
        </p:txBody>
      </p:sp>
    </p:spTree>
    <p:extLst>
      <p:ext uri="{BB962C8B-B14F-4D97-AF65-F5344CB8AC3E}">
        <p14:creationId xmlns:p14="http://schemas.microsoft.com/office/powerpoint/2010/main" val="3669895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46F8-B723-4AFB-8E0A-36AF461AD9A5}"/>
              </a:ext>
            </a:extLst>
          </p:cNvPr>
          <p:cNvSpPr>
            <a:spLocks noGrp="1"/>
          </p:cNvSpPr>
          <p:nvPr>
            <p:ph type="title"/>
          </p:nvPr>
        </p:nvSpPr>
        <p:spPr/>
        <p:txBody>
          <a:bodyPr>
            <a:normAutofit fontScale="90000"/>
          </a:bodyPr>
          <a:lstStyle/>
          <a:p>
            <a:pPr algn="ctr"/>
            <a:r>
              <a:rPr lang="en-US" sz="4400" b="1" dirty="0">
                <a:solidFill>
                  <a:schemeClr val="tx1"/>
                </a:solidFill>
                <a:latin typeface="Times New Roman" pitchFamily="18" charset="0"/>
                <a:cs typeface="Times New Roman" pitchFamily="18" charset="0"/>
              </a:rPr>
              <a:t>Objectives</a:t>
            </a:r>
            <a:endParaRPr lang="en-US" sz="4400" dirty="0">
              <a:solidFill>
                <a:schemeClr val="tx1"/>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B361985-DFB9-48B0-A316-3755BC23D8BC}"/>
              </a:ext>
            </a:extLst>
          </p:cNvPr>
          <p:cNvSpPr>
            <a:spLocks noGrp="1"/>
          </p:cNvSpPr>
          <p:nvPr>
            <p:ph sz="quarter" idx="1"/>
          </p:nvPr>
        </p:nvSpPr>
        <p:spPr>
          <a:xfrm>
            <a:off x="609600" y="1338470"/>
            <a:ext cx="11025809" cy="4956313"/>
          </a:xfrm>
        </p:spPr>
        <p:txBody>
          <a:bodyPr>
            <a:normAutofit/>
          </a:bodyPr>
          <a:lstStyle/>
          <a:p>
            <a:pPr marL="0" marR="0" lvl="0" indent="0" algn="just">
              <a:lnSpc>
                <a:spcPct val="200000"/>
              </a:lnSpc>
              <a:spcBef>
                <a:spcPts val="0"/>
              </a:spcBef>
              <a:spcAft>
                <a:spcPts val="0"/>
              </a:spcAft>
              <a:buNone/>
            </a:pPr>
            <a:endParaRPr lang="en-US" sz="2400" b="1" dirty="0">
              <a:latin typeface="Times New Roman" panose="02020603050405020304" pitchFamily="18" charset="0"/>
              <a:ea typeface="Arial" panose="020B0604020202020204" pitchFamily="34" charset="0"/>
              <a:cs typeface="Times New Roman" pitchFamily="18" charset="0"/>
            </a:endParaRPr>
          </a:p>
          <a:p>
            <a:pPr marR="0" lvl="0" algn="just">
              <a:lnSpc>
                <a:spcPct val="250000"/>
              </a:lnSpc>
              <a:spcBef>
                <a:spcPts val="0"/>
              </a:spcBef>
              <a:spcAft>
                <a:spcPts val="0"/>
              </a:spcAft>
              <a:buFont typeface="Wingdings" panose="05000000000000000000" pitchFamily="2" charset="2"/>
              <a:buChar char="Ø"/>
            </a:pPr>
            <a:r>
              <a:rPr lang="en-US" sz="2400" b="1" dirty="0">
                <a:effectLst/>
                <a:latin typeface="Times New Roman" panose="02020603050405020304" pitchFamily="18" charset="0"/>
                <a:ea typeface="Arial" panose="020B0604020202020204" pitchFamily="34" charset="0"/>
                <a:cs typeface="Times New Roman" pitchFamily="18" charset="0"/>
              </a:rPr>
              <a:t>To create a CBT application platform.</a:t>
            </a:r>
          </a:p>
          <a:p>
            <a:pPr marR="0" lvl="0" algn="just">
              <a:lnSpc>
                <a:spcPct val="250000"/>
              </a:lnSpc>
              <a:spcBef>
                <a:spcPts val="0"/>
              </a:spcBef>
              <a:spcAft>
                <a:spcPts val="0"/>
              </a:spcAft>
              <a:buFont typeface="Wingdings" panose="05000000000000000000" pitchFamily="2" charset="2"/>
              <a:buChar char="Ø"/>
            </a:pPr>
            <a:r>
              <a:rPr lang="en-US" sz="2400" b="1" dirty="0">
                <a:effectLst/>
                <a:latin typeface="Times New Roman" panose="02020603050405020304" pitchFamily="18" charset="0"/>
                <a:ea typeface="Arial" panose="020B0604020202020204" pitchFamily="34" charset="0"/>
                <a:cs typeface="Times New Roman" pitchFamily="18" charset="0"/>
              </a:rPr>
              <a:t>To provide Bio-metric Authentication for existing candidates.</a:t>
            </a:r>
          </a:p>
          <a:p>
            <a:pPr algn="just" fontAlgn="auto">
              <a:lnSpc>
                <a:spcPct val="250000"/>
              </a:lnSpc>
              <a:spcBef>
                <a:spcPts val="0"/>
              </a:spcBef>
              <a:spcAft>
                <a:spcPts val="0"/>
              </a:spcAft>
              <a:buFont typeface="Wingdings" pitchFamily="2" charset="2"/>
              <a:buChar char="Ø"/>
            </a:pPr>
            <a:r>
              <a:rPr lang="en-US" sz="2400" b="1" dirty="0">
                <a:latin typeface="Times New Roman" panose="02020603050405020304" pitchFamily="18" charset="0"/>
                <a:ea typeface="Arial" panose="020B0604020202020204" pitchFamily="34" charset="0"/>
                <a:cs typeface="Times New Roman" pitchFamily="18" charset="0"/>
              </a:rPr>
              <a:t>To Provide section for Admin to upload Exam questions/ answers and edit.</a:t>
            </a:r>
          </a:p>
          <a:p>
            <a:pPr algn="just" fontAlgn="auto">
              <a:lnSpc>
                <a:spcPct val="250000"/>
              </a:lnSpc>
              <a:spcBef>
                <a:spcPts val="0"/>
              </a:spcBef>
              <a:spcAft>
                <a:spcPts val="0"/>
              </a:spcAft>
              <a:buFont typeface="Wingdings" pitchFamily="2" charset="2"/>
              <a:buChar char="Ø"/>
            </a:pPr>
            <a:r>
              <a:rPr lang="en-US" sz="2400" b="1" dirty="0">
                <a:latin typeface="Times New Roman" panose="02020603050405020304" pitchFamily="18" charset="0"/>
                <a:ea typeface="Arial" panose="020B0604020202020204" pitchFamily="34" charset="0"/>
                <a:cs typeface="Times New Roman" pitchFamily="18" charset="0"/>
              </a:rPr>
              <a:t>To provide candidate result.</a:t>
            </a:r>
          </a:p>
          <a:p>
            <a:pPr marR="0" lvl="0" algn="just">
              <a:lnSpc>
                <a:spcPct val="200000"/>
              </a:lnSpc>
              <a:spcBef>
                <a:spcPts val="0"/>
              </a:spcBef>
              <a:spcAft>
                <a:spcPts val="0"/>
              </a:spcAft>
              <a:buFont typeface="Wingdings" panose="05000000000000000000" pitchFamily="2" charset="2"/>
              <a:buChar char="Ø"/>
            </a:pPr>
            <a:endParaRPr lang="en-US" sz="2400" b="1" dirty="0">
              <a:effectLst/>
              <a:latin typeface="Times New Roman" panose="02020603050405020304" pitchFamily="18" charset="0"/>
              <a:ea typeface="Arial" panose="020B0604020202020204" pitchFamily="34"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8148825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2FD4-35CC-4879-A943-C0066D640913}"/>
              </a:ext>
            </a:extLst>
          </p:cNvPr>
          <p:cNvSpPr>
            <a:spLocks noGrp="1"/>
          </p:cNvSpPr>
          <p:nvPr>
            <p:ph type="title"/>
          </p:nvPr>
        </p:nvSpPr>
        <p:spPr/>
        <p:txBody>
          <a:bodyPr>
            <a:normAutofit fontScale="90000"/>
          </a:bodyPr>
          <a:lstStyle/>
          <a:p>
            <a:pPr algn="ctr"/>
            <a:r>
              <a:rPr lang="en-US" sz="4800" b="1" dirty="0">
                <a:solidFill>
                  <a:schemeClr val="tx1"/>
                </a:solidFill>
                <a:latin typeface="Times New Roman" pitchFamily="18" charset="0"/>
                <a:cs typeface="Times New Roman" pitchFamily="18" charset="0"/>
              </a:rPr>
              <a:t>Related Works On CBT</a:t>
            </a:r>
          </a:p>
        </p:txBody>
      </p:sp>
      <p:sp>
        <p:nvSpPr>
          <p:cNvPr id="3" name="Content Placeholder 2">
            <a:extLst>
              <a:ext uri="{FF2B5EF4-FFF2-40B4-BE49-F238E27FC236}">
                <a16:creationId xmlns:a16="http://schemas.microsoft.com/office/drawing/2014/main" id="{220EC7BF-365B-41FF-88D3-4C112DC1144F}"/>
              </a:ext>
            </a:extLst>
          </p:cNvPr>
          <p:cNvSpPr>
            <a:spLocks noGrp="1"/>
          </p:cNvSpPr>
          <p:nvPr>
            <p:ph sz="quarter" idx="1"/>
          </p:nvPr>
        </p:nvSpPr>
        <p:spPr>
          <a:xfrm>
            <a:off x="1024128" y="1638300"/>
            <a:ext cx="9720073" cy="4696460"/>
          </a:xfrm>
        </p:spPr>
        <p:txBody>
          <a:bodyPr>
            <a:normAutofit/>
          </a:bodyPr>
          <a:lstStyle/>
          <a:p>
            <a:r>
              <a:rPr lang="en-US" sz="2400" b="1" dirty="0">
                <a:latin typeface="Times New Roman" pitchFamily="18" charset="0"/>
                <a:ea typeface="Calibri" panose="020F0502020204030204" pitchFamily="34" charset="0"/>
                <a:cs typeface="Times New Roman" pitchFamily="18" charset="0"/>
              </a:rPr>
              <a:t>Project 1:</a:t>
            </a:r>
            <a:r>
              <a:rPr lang="en-US" sz="2400" b="1" dirty="0">
                <a:effectLst/>
                <a:latin typeface="Times New Roman" pitchFamily="18" charset="0"/>
                <a:ea typeface="Calibri" panose="020F0502020204030204" pitchFamily="34" charset="0"/>
                <a:cs typeface="Times New Roman" pitchFamily="18" charset="0"/>
              </a:rPr>
              <a:t>Online/Intranet Based Post Unified Tertiary Matriculation Examination (</a:t>
            </a:r>
            <a:r>
              <a:rPr lang="en-US" sz="2400" b="1" dirty="0">
                <a:latin typeface="Times New Roman" panose="02020603050405020304" pitchFamily="18" charset="0"/>
                <a:ea typeface="Calibri" panose="020F0502020204030204" pitchFamily="34" charset="0"/>
                <a:cs typeface="Times New Roman" pitchFamily="18" charset="0"/>
              </a:rPr>
              <a:t>PUTME</a:t>
            </a:r>
            <a:r>
              <a:rPr lang="en-US" sz="2400" b="1" dirty="0">
                <a:effectLst/>
                <a:latin typeface="Times New Roman" panose="02020603050405020304" pitchFamily="18" charset="0"/>
                <a:ea typeface="Calibri" panose="020F0502020204030204" pitchFamily="34" charset="0"/>
                <a:cs typeface="Times New Roman" pitchFamily="18" charset="0"/>
              </a:rPr>
              <a:t>) For UNN  in the year 2014.</a:t>
            </a:r>
          </a:p>
          <a:p>
            <a:pPr marL="457200" lvl="1" indent="0" algn="ctr">
              <a:lnSpc>
                <a:spcPct val="150000"/>
              </a:lnSpc>
              <a:buNone/>
            </a:pPr>
            <a:r>
              <a:rPr lang="en-US" sz="3200" u="sng" dirty="0">
                <a:solidFill>
                  <a:schemeClr val="tx1"/>
                </a:solidFill>
              </a:rPr>
              <a:t>Achievements</a:t>
            </a:r>
            <a:endParaRPr lang="en-US" sz="3200" u="sng"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en-US" sz="2000" b="1" dirty="0"/>
              <a:t>The modules captured in this project are:</a:t>
            </a:r>
          </a:p>
          <a:p>
            <a:pPr lvl="0">
              <a:lnSpc>
                <a:spcPct val="150000"/>
              </a:lnSpc>
              <a:buFont typeface="Wingdings" pitchFamily="2" charset="2"/>
              <a:buChar char="Ø"/>
            </a:pPr>
            <a:r>
              <a:rPr lang="en-US" sz="2000" b="1" dirty="0"/>
              <a:t>The registration module.</a:t>
            </a:r>
          </a:p>
          <a:p>
            <a:pPr lvl="0">
              <a:lnSpc>
                <a:spcPct val="150000"/>
              </a:lnSpc>
              <a:buFont typeface="Wingdings" pitchFamily="2" charset="2"/>
              <a:buChar char="Ø"/>
            </a:pPr>
            <a:r>
              <a:rPr lang="en-US" sz="2000" b="1" dirty="0"/>
              <a:t>The question loading module.</a:t>
            </a:r>
          </a:p>
          <a:p>
            <a:pPr lvl="0">
              <a:lnSpc>
                <a:spcPct val="150000"/>
              </a:lnSpc>
              <a:buFont typeface="Wingdings" pitchFamily="2" charset="2"/>
              <a:buChar char="Ø"/>
            </a:pPr>
            <a:r>
              <a:rPr lang="en-US" sz="2000" b="1" dirty="0"/>
              <a:t>The examination module.</a:t>
            </a:r>
          </a:p>
          <a:p>
            <a:pPr>
              <a:lnSpc>
                <a:spcPct val="150000"/>
              </a:lnSpc>
              <a:buFont typeface="Wingdings" pitchFamily="2" charset="2"/>
              <a:buChar char="Ø"/>
            </a:pPr>
            <a:r>
              <a:rPr lang="en-US" sz="2000" b="1" dirty="0"/>
              <a:t>The result module</a:t>
            </a:r>
          </a:p>
          <a:p>
            <a:pPr marL="0" indent="0">
              <a:spcBef>
                <a:spcPts val="0"/>
              </a:spcBef>
              <a:spcAft>
                <a:spcPts val="1000"/>
              </a:spcAft>
              <a:buNone/>
              <a:tabLst>
                <a:tab pos="2257425" algn="l"/>
              </a:tabLst>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7387446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p:txBody>
          <a:bodyPr>
            <a:normAutofit/>
          </a:bodyPr>
          <a:lstStyle/>
          <a:p>
            <a:pPr>
              <a:lnSpc>
                <a:spcPct val="200000"/>
              </a:lnSpc>
              <a:spcBef>
                <a:spcPts val="0"/>
              </a:spcBef>
              <a:spcAft>
                <a:spcPts val="10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Authentication using biometrics which was proposed was not achieved.</a:t>
            </a:r>
          </a:p>
          <a:p>
            <a:pPr>
              <a:lnSpc>
                <a:spcPct val="200000"/>
              </a:lnSpc>
              <a:spcBef>
                <a:spcPts val="0"/>
              </a:spcBef>
              <a:spcAft>
                <a:spcPts val="10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There was no provision for automatic generation of result marks and cutoff marks by the administrator.</a:t>
            </a:r>
          </a:p>
          <a:p>
            <a:pPr>
              <a:lnSpc>
                <a:spcPct val="200000"/>
              </a:lnSpc>
              <a:spcBef>
                <a:spcPts val="0"/>
              </a:spcBef>
              <a:spcAft>
                <a:spcPts val="1000"/>
              </a:spcAft>
              <a:buFont typeface="Wingdings" panose="05000000000000000000" pitchFamily="2" charset="2"/>
              <a:buChar char="Ø"/>
              <a:tabLst>
                <a:tab pos="2257425"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There was no provision for the students to review their work.</a:t>
            </a:r>
          </a:p>
          <a:p>
            <a:endParaRPr lang="en-US" dirty="0"/>
          </a:p>
        </p:txBody>
      </p:sp>
      <p:sp>
        <p:nvSpPr>
          <p:cNvPr id="12" name="Title 11">
            <a:extLst>
              <a:ext uri="{FF2B5EF4-FFF2-40B4-BE49-F238E27FC236}">
                <a16:creationId xmlns:a16="http://schemas.microsoft.com/office/drawing/2014/main" id="{2E839CE3-CDB0-4564-A86D-1B660E443CA2}"/>
              </a:ext>
            </a:extLst>
          </p:cNvPr>
          <p:cNvSpPr>
            <a:spLocks noGrp="1"/>
          </p:cNvSpPr>
          <p:nvPr>
            <p:ph type="title"/>
          </p:nvPr>
        </p:nvSpPr>
        <p:spPr>
          <a:xfrm>
            <a:off x="361696" y="758952"/>
            <a:ext cx="11379200" cy="616491"/>
          </a:xfrm>
        </p:spPr>
        <p:txBody>
          <a:bodyPr>
            <a:normAutofit fontScale="90000"/>
          </a:bodyPr>
          <a:lstStyle/>
          <a:p>
            <a:br>
              <a:rPr lang="en-US" sz="3600" dirty="0">
                <a:solidFill>
                  <a:schemeClr val="tx1"/>
                </a:solidFill>
                <a:latin typeface="Times New Roman" panose="02020603050405020304" pitchFamily="18" charset="0"/>
                <a:cs typeface="Times New Roman" pitchFamily="18" charset="0"/>
              </a:rPr>
            </a:br>
            <a:br>
              <a:rPr lang="en-US" sz="3600" dirty="0">
                <a:solidFill>
                  <a:schemeClr val="tx1"/>
                </a:solidFill>
                <a:latin typeface="Times New Roman" panose="02020603050405020304" pitchFamily="18" charset="0"/>
                <a:cs typeface="Times New Roman" pitchFamily="18" charset="0"/>
              </a:rPr>
            </a:br>
            <a:br>
              <a:rPr lang="en-US" sz="3600" dirty="0">
                <a:solidFill>
                  <a:schemeClr val="tx1"/>
                </a:solidFill>
                <a:latin typeface="Times New Roman" panose="02020603050405020304" pitchFamily="18" charset="0"/>
                <a:cs typeface="Times New Roman" pitchFamily="18" charset="0"/>
              </a:rPr>
            </a:br>
            <a:r>
              <a:rPr lang="en-US" sz="4000" b="1" dirty="0">
                <a:solidFill>
                  <a:schemeClr val="tx1"/>
                </a:solidFill>
                <a:latin typeface="Times New Roman" panose="02020603050405020304" pitchFamily="18" charset="0"/>
                <a:cs typeface="Times New Roman" pitchFamily="18" charset="0"/>
              </a:rPr>
              <a:t>Limitations of this work</a:t>
            </a:r>
            <a:br>
              <a:rPr lang="en-US" sz="3600" dirty="0">
                <a:solidFill>
                  <a:schemeClr val="tx1"/>
                </a:solidFill>
                <a:latin typeface="Times New Roman" panose="02020603050405020304" pitchFamily="18" charset="0"/>
                <a:cs typeface="Times New Roman" pitchFamily="18" charset="0"/>
              </a:rPr>
            </a:br>
            <a:endParaRPr lang="en-US" dirty="0"/>
          </a:p>
        </p:txBody>
      </p:sp>
    </p:spTree>
    <p:extLst>
      <p:ext uri="{BB962C8B-B14F-4D97-AF65-F5344CB8AC3E}">
        <p14:creationId xmlns:p14="http://schemas.microsoft.com/office/powerpoint/2010/main" val="344979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rPr>
              <a:t>Review Of Related Technologies</a:t>
            </a:r>
            <a:endParaRPr lang="en-US" sz="3600" dirty="0">
              <a:solidFill>
                <a:schemeClr val="tx1"/>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2400" dirty="0"/>
              <a:t>Hypertext markup language(HTML)</a:t>
            </a:r>
          </a:p>
          <a:p>
            <a:pPr>
              <a:buFont typeface="Wingdings" pitchFamily="2" charset="2"/>
              <a:buChar char="Ø"/>
            </a:pPr>
            <a:r>
              <a:rPr lang="en-US" sz="2400" dirty="0"/>
              <a:t>Cascading Style Sheet (CSS)</a:t>
            </a:r>
          </a:p>
          <a:p>
            <a:pPr>
              <a:buFont typeface="Wingdings" pitchFamily="2" charset="2"/>
              <a:buChar char="Ø"/>
            </a:pPr>
            <a:r>
              <a:rPr lang="en-US" sz="2400" dirty="0"/>
              <a:t>SQL</a:t>
            </a:r>
          </a:p>
          <a:p>
            <a:pPr>
              <a:buFont typeface="Wingdings" pitchFamily="2" charset="2"/>
              <a:buChar char="Ø"/>
            </a:pPr>
            <a:r>
              <a:rPr lang="en-US" sz="2400" dirty="0"/>
              <a:t>ASP.NET </a:t>
            </a:r>
          </a:p>
          <a:p>
            <a:pPr>
              <a:buFont typeface="Wingdings" pitchFamily="2" charset="2"/>
              <a:buChar char="Ø"/>
            </a:pPr>
            <a:r>
              <a:rPr lang="en-US" sz="2400" dirty="0"/>
              <a:t>Node.js</a:t>
            </a:r>
          </a:p>
          <a:p>
            <a:pPr>
              <a:buFont typeface="Wingdings" pitchFamily="2" charset="2"/>
              <a:buChar char="Ø"/>
            </a:pPr>
            <a:r>
              <a:rPr lang="en-US" sz="2400" dirty="0"/>
              <a:t>Mongo DB</a:t>
            </a:r>
          </a:p>
          <a:p>
            <a:pPr>
              <a:buFont typeface="Wingdings" pitchFamily="2" charset="2"/>
              <a:buChar char="Ø"/>
            </a:pPr>
            <a:r>
              <a:rPr lang="en-US" sz="2400" dirty="0"/>
              <a:t>C Sharp (C#)</a:t>
            </a:r>
          </a:p>
          <a:p>
            <a:pPr>
              <a:buFont typeface="Wingdings" pitchFamily="2" charset="2"/>
              <a:buChar char="Ø"/>
            </a:pPr>
            <a:r>
              <a:rPr lang="en-US" sz="2400" dirty="0"/>
              <a:t>Digital-Persona Fingerprint Reader</a:t>
            </a:r>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19711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7267-A1BE-457D-A1DF-85FF1DD2AD33}"/>
              </a:ext>
            </a:extLst>
          </p:cNvPr>
          <p:cNvSpPr>
            <a:spLocks noGrp="1"/>
          </p:cNvSpPr>
          <p:nvPr>
            <p:ph type="title"/>
          </p:nvPr>
        </p:nvSpPr>
        <p:spPr/>
        <p:txBody>
          <a:bodyPr/>
          <a:lstStyle/>
          <a:p>
            <a:r>
              <a:rPr lang="en-US" sz="3600" b="1" dirty="0">
                <a:solidFill>
                  <a:schemeClr val="tx1"/>
                </a:solidFill>
                <a:latin typeface="Times New Roman" pitchFamily="18" charset="0"/>
                <a:cs typeface="Times New Roman" pitchFamily="18" charset="0"/>
              </a:rPr>
              <a:t>Methodology</a:t>
            </a:r>
            <a:endParaRPr lang="en-US" dirty="0">
              <a:solidFill>
                <a:schemeClr val="tx1"/>
              </a:solidFill>
            </a:endParaRPr>
          </a:p>
        </p:txBody>
      </p:sp>
      <p:sp>
        <p:nvSpPr>
          <p:cNvPr id="3" name="Content Placeholder 2">
            <a:extLst>
              <a:ext uri="{FF2B5EF4-FFF2-40B4-BE49-F238E27FC236}">
                <a16:creationId xmlns:a16="http://schemas.microsoft.com/office/drawing/2014/main" id="{3160BBB5-DF38-4DEB-938A-3DA496D74A46}"/>
              </a:ext>
            </a:extLst>
          </p:cNvPr>
          <p:cNvSpPr>
            <a:spLocks noGrp="1"/>
          </p:cNvSpPr>
          <p:nvPr>
            <p:ph sz="quarter" idx="1"/>
          </p:nvPr>
        </p:nvSpPr>
        <p:spPr/>
        <p:txBody>
          <a:bodyPr/>
          <a:lstStyle/>
          <a:p>
            <a:pPr>
              <a:lnSpc>
                <a:spcPct val="200000"/>
              </a:lnSpc>
              <a:buFont typeface="Wingdings" panose="05000000000000000000" pitchFamily="2" charset="2"/>
              <a:buChar char="Ø"/>
            </a:pPr>
            <a:r>
              <a:rPr lang="en-US" dirty="0"/>
              <a:t>There are different techniques to achieve this project such as bottom-up, top-down, structured etc. However in this project the top down approach was used because it enables us to start at the top to the bottom (i.e. the admin to the result level) as is represented in the figure below.</a:t>
            </a:r>
          </a:p>
          <a:p>
            <a:endParaRPr lang="en-US" dirty="0"/>
          </a:p>
        </p:txBody>
      </p:sp>
    </p:spTree>
    <p:extLst>
      <p:ext uri="{BB962C8B-B14F-4D97-AF65-F5344CB8AC3E}">
        <p14:creationId xmlns:p14="http://schemas.microsoft.com/office/powerpoint/2010/main" val="7266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tockLayouts Technology TC999">
  <a:themeElements>
    <a:clrScheme name="Custom 3">
      <a:dk1>
        <a:sysClr val="windowText" lastClr="000000"/>
      </a:dk1>
      <a:lt1>
        <a:sysClr val="window" lastClr="FFFFFF"/>
      </a:lt1>
      <a:dk2>
        <a:srgbClr val="676767"/>
      </a:dk2>
      <a:lt2>
        <a:srgbClr val="EEECE1"/>
      </a:lt2>
      <a:accent1>
        <a:srgbClr val="EFB32F"/>
      </a:accent1>
      <a:accent2>
        <a:srgbClr val="EF792F"/>
      </a:accent2>
      <a:accent3>
        <a:srgbClr val="E33830"/>
      </a:accent3>
      <a:accent4>
        <a:srgbClr val="2E3640"/>
      </a:accent4>
      <a:accent5>
        <a:srgbClr val="4BACC6"/>
      </a:accent5>
      <a:accent6>
        <a:srgbClr val="7030A0"/>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TC9992501-PRESENTATION-PT1</Template>
  <TotalTime>1159</TotalTime>
  <Words>667</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Narrow</vt:lpstr>
      <vt:lpstr>Calibri</vt:lpstr>
      <vt:lpstr>Georgia</vt:lpstr>
      <vt:lpstr>Times New Roman</vt:lpstr>
      <vt:lpstr>Wingdings</vt:lpstr>
      <vt:lpstr>Wingdings 2</vt:lpstr>
      <vt:lpstr>StockLayouts Technology TC999</vt:lpstr>
      <vt:lpstr>Civic</vt:lpstr>
      <vt:lpstr>COMPUTER BASED TEST SYSTEM  WITH FINGERPRINT AUTHENTICATION</vt:lpstr>
      <vt:lpstr>Introduction</vt:lpstr>
      <vt:lpstr>Problem Statement</vt:lpstr>
      <vt:lpstr>Aim Of Project</vt:lpstr>
      <vt:lpstr>Objectives</vt:lpstr>
      <vt:lpstr>Related Works On CBT</vt:lpstr>
      <vt:lpstr>   Limitations of this work </vt:lpstr>
      <vt:lpstr>Review Of Related Technologies</vt:lpstr>
      <vt:lpstr>Methodology</vt:lpstr>
      <vt:lpstr>Methodology</vt:lpstr>
      <vt:lpstr>Design and Implementation  The design and implementation of this project can be broken in modules</vt:lpstr>
      <vt:lpstr>Student Enrollment Module </vt:lpstr>
      <vt:lpstr>Student Verification Module </vt:lpstr>
      <vt:lpstr>Question Setup Module     </vt:lpstr>
      <vt:lpstr> Examination Module </vt:lpstr>
      <vt:lpstr>   Result Analysis/View module  </vt:lpstr>
      <vt:lpstr>Conclusion </vt:lpstr>
      <vt:lpstr>Limitations And Challenges  </vt:lpstr>
      <vt:lpstr>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Based Test  with Fingerprint Authentication</dc:title>
  <dc:creator>Janessa GU</dc:creator>
  <cp:lastModifiedBy>Janessa GU</cp:lastModifiedBy>
  <cp:revision>63</cp:revision>
  <dcterms:created xsi:type="dcterms:W3CDTF">2021-07-06T09:00:55Z</dcterms:created>
  <dcterms:modified xsi:type="dcterms:W3CDTF">2021-07-07T21:20:00Z</dcterms:modified>
</cp:coreProperties>
</file>